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52" r:id="rId2"/>
    <p:sldId id="353" r:id="rId3"/>
    <p:sldId id="362" r:id="rId4"/>
    <p:sldId id="371" r:id="rId5"/>
    <p:sldId id="363" r:id="rId6"/>
    <p:sldId id="372" r:id="rId7"/>
    <p:sldId id="728" r:id="rId8"/>
    <p:sldId id="282" r:id="rId9"/>
    <p:sldId id="283" r:id="rId10"/>
    <p:sldId id="735" r:id="rId11"/>
    <p:sldId id="729" r:id="rId12"/>
    <p:sldId id="715" r:id="rId13"/>
    <p:sldId id="716" r:id="rId14"/>
    <p:sldId id="315" r:id="rId15"/>
    <p:sldId id="354" r:id="rId16"/>
    <p:sldId id="355" r:id="rId17"/>
    <p:sldId id="364" r:id="rId18"/>
    <p:sldId id="730" r:id="rId19"/>
    <p:sldId id="330" r:id="rId20"/>
    <p:sldId id="721" r:id="rId21"/>
    <p:sldId id="332" r:id="rId22"/>
    <p:sldId id="306" r:id="rId23"/>
    <p:sldId id="341" r:id="rId24"/>
    <p:sldId id="720" r:id="rId25"/>
    <p:sldId id="29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418"/>
    <p:restoredTop sz="96405"/>
  </p:normalViewPr>
  <p:slideViewPr>
    <p:cSldViewPr snapToGrid="0" snapToObjects="1">
      <p:cViewPr varScale="1">
        <p:scale>
          <a:sx n="89" d="100"/>
          <a:sy n="89" d="100"/>
        </p:scale>
        <p:origin x="20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2C55F-A764-FC44-BEEE-D7C4EE71CF9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BFE5B-39E0-E946-A2B0-503E8D947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66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ABB40-F5BC-034C-818D-2ABD453702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42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AEAE-9380-E944-B8FB-BA1C7F7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B660F-C7FA-FD4B-9125-440DD77CA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70AC7-35E0-804C-83C2-2FCF68B7A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12328-6AE1-D649-A994-8ED4E1F7A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DA7EC-971F-1841-B9BC-E9CB596E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8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6E2D-2C6E-5B4B-AEE1-7BDAB3DD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53D927-F1E1-1945-8A7D-548A36ADD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2AAA9-DA94-7045-B335-79DBA0ED3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22B07-893F-D24F-A5D9-C55A33EA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3E4E8-2A3C-1D4D-BFC0-F4F7ACAF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0F7E4D-E1FB-814B-911A-C870A3B29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6E505-7FEA-D54A-9D27-64BA67D71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6782D-1E97-7544-B9FB-BFB3EDF4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12A7C-1E52-0E49-B263-DA7298783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475FE-CF97-B941-BE85-FF5708E1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9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37BB4-0641-4A4B-8296-DDF56F85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D00AF-0F67-A34C-BB2B-FDA93BE8D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1FB90-97B5-7941-906A-983BDD568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1C833-215A-EB41-84A4-79332BC0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E93B9-C539-8E4D-AD7E-E7C690EA8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2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F2408-1BC0-654A-A582-CEAF56CD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11575-C03F-D941-AC7A-1BBA414FD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1C42C-4E2B-134F-902C-08560B4A5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76FD7-258A-EB45-BBC8-CCB4BDE3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C9ECD-5699-7D45-8A20-2E0A5F63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22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3DD3-1F11-0243-A23B-38A2A947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FEF30-3D4D-544E-9C49-027C76B5F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7BA7E-B629-D548-9174-30E9EF4B8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DC3EA-551B-EF47-B5CE-45B806E1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3BE34-6A7D-9243-824B-85C4DBF18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08E7B-A7CF-E647-9BDA-7CE7791D1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25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695F-F03B-184F-A2DC-89AE1548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26B73-B2BA-9347-AD61-E1DD60724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A2C09-C6FC-7B47-9E19-AAF4FE677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F706F-D53E-7D4A-9F46-6F41A0EF7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8DF7E-3979-B544-BAB5-3D07852D99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5D21FC-F29A-DA4E-9CC4-4E2616B9B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BB0028-C7C7-0241-8508-51BB50763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2BC0A7-4482-C14D-AB22-D8F7920BB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62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37ED-3847-6A45-BF4D-1D1D0518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75824-36F6-8849-B482-4C934324B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B2867-D5B3-D846-9A26-B1F130480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C2380-C1A3-0C46-9694-6B58E315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3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C3485-4BBD-094F-9138-E7A0B14C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C84B16-F00E-9C48-9288-EFC0740B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7089-8451-3C44-BC05-933A41B8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7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9D60-9420-5645-85FC-6E94DDC6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DD5CF-CDFD-504C-BB58-BA1F0B75F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595C8-268C-7148-A4C2-D29D40834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D1EA6-F10C-D34F-9734-31F1E103E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6D20A-EB3F-DA46-946B-5ED5FF96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AC6E4-B8F4-3A40-B997-EFCD1D54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60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8A9F5-254E-BF49-BCAC-C7180E87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83CCD3-7E1A-D84B-87A8-018BD576A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240E1-FD7E-1E4D-A4E9-F520F8C1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F3B33-5ED4-1242-8F8D-2BDA6B1E2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BA30C-2A0A-CE47-BF09-5EFAB0BF1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7664F-57C9-2B44-A85A-52F1F4CA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59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0E024D-FD5F-5C4F-BEB6-1FFA516A2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EE4D0-7211-A941-B8DD-35E7D2F1D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6B5B1-3B7C-E946-9A6C-B4E8E5DE3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FD4A-6E0D-1944-BA5F-1755D1A7DD7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1E672-1AA3-1342-9A1E-E5B7461BC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60A30-CACC-824C-8AB1-51BF6E363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81.png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94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01.png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1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01.png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21.png"/><Relationship Id="rId4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8.png"/><Relationship Id="rId7" Type="http://schemas.openxmlformats.org/officeDocument/2006/relationships/image" Target="../media/image90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4 –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blipFill>
                <a:blip r:embed="rId2"/>
                <a:stretch>
                  <a:fillRect l="-88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blipFill>
                <a:blip r:embed="rId6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045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3438989-E394-4942-82FD-477478DD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20129"/>
            <a:ext cx="6056480" cy="31440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384CA0-5260-BC16-401F-6FAFC348B051}"/>
              </a:ext>
            </a:extLst>
          </p:cNvPr>
          <p:cNvSpPr txBox="1"/>
          <p:nvPr/>
        </p:nvSpPr>
        <p:spPr>
          <a:xfrm>
            <a:off x="0" y="0"/>
            <a:ext cx="115271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E55884-D53A-4E74-5053-427D7B1DB775}"/>
              </a:ext>
            </a:extLst>
          </p:cNvPr>
          <p:cNvGrpSpPr>
            <a:grpSpLocks noChangeAspect="1"/>
          </p:cNvGrpSpPr>
          <p:nvPr/>
        </p:nvGrpSpPr>
        <p:grpSpPr>
          <a:xfrm>
            <a:off x="127073" y="2448749"/>
            <a:ext cx="5372027" cy="4178243"/>
            <a:chOff x="5976976" y="1318994"/>
            <a:chExt cx="6120984" cy="47607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6934F0-B986-56FB-FEEF-ABD2C648C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6976" y="1318994"/>
              <a:ext cx="6120984" cy="47607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1E1A059-238F-1FED-D42E-94A86CD91324}"/>
                    </a:ext>
                  </a:extLst>
                </p:cNvPr>
                <p:cNvSpPr/>
                <p:nvPr/>
              </p:nvSpPr>
              <p:spPr>
                <a:xfrm>
                  <a:off x="7760162" y="2174658"/>
                  <a:ext cx="5481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1E1A059-238F-1FED-D42E-94A86CD913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0162" y="2174658"/>
                  <a:ext cx="548163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632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5F88907-3A0A-6ABF-FE7A-6A0FF934DE7A}"/>
                    </a:ext>
                  </a:extLst>
                </p:cNvPr>
                <p:cNvSpPr/>
                <p:nvPr/>
              </p:nvSpPr>
              <p:spPr>
                <a:xfrm>
                  <a:off x="9279212" y="3808538"/>
                  <a:ext cx="11253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5F88907-3A0A-6ABF-FE7A-6A0FF934DE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9212" y="3808538"/>
                  <a:ext cx="1125373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282" r="-7692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D2F7325-04D8-C654-523E-A72C0644DDA4}"/>
                    </a:ext>
                  </a:extLst>
                </p:cNvPr>
                <p:cNvSpPr/>
                <p:nvPr/>
              </p:nvSpPr>
              <p:spPr>
                <a:xfrm>
                  <a:off x="9196388" y="4711065"/>
                  <a:ext cx="55528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D2F7325-04D8-C654-523E-A72C0644DD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6388" y="4711065"/>
                  <a:ext cx="55528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564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F624260-4AB2-992F-A069-4C7AFA513B07}"/>
                    </a:ext>
                  </a:extLst>
                </p:cNvPr>
                <p:cNvSpPr/>
                <p:nvPr/>
              </p:nvSpPr>
              <p:spPr>
                <a:xfrm>
                  <a:off x="6634789" y="3261154"/>
                  <a:ext cx="11253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F624260-4AB2-992F-A069-4C7AFA513B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4789" y="3261154"/>
                  <a:ext cx="1125373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1266" r="-6329" b="-205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28D028-4CB6-E3CD-2C33-3A797F00A1CC}"/>
                  </a:ext>
                </a:extLst>
              </p:cNvPr>
              <p:cNvSpPr txBox="1"/>
              <p:nvPr/>
            </p:nvSpPr>
            <p:spPr>
              <a:xfrm>
                <a:off x="5800724" y="4033510"/>
                <a:ext cx="605647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power plant operates with a furnace temperature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550 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277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sz="2400" dirty="0"/>
                  <a:t>) , and a cooling tower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298 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sz="2400" dirty="0"/>
                  <a:t>). What’s the maximum efficiency its designers can hope to achieve?</a:t>
                </a:r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28D028-4CB6-E3CD-2C33-3A797F00A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724" y="4033510"/>
                <a:ext cx="6056479" cy="1569660"/>
              </a:xfrm>
              <a:prstGeom prst="rect">
                <a:avLst/>
              </a:prstGeom>
              <a:blipFill>
                <a:blip r:embed="rId8"/>
                <a:stretch>
                  <a:fillRect l="-1464" t="-320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9047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306525C-8EED-3048-A8D4-26D5413706AD}"/>
              </a:ext>
            </a:extLst>
          </p:cNvPr>
          <p:cNvGrpSpPr/>
          <p:nvPr/>
        </p:nvGrpSpPr>
        <p:grpSpPr>
          <a:xfrm>
            <a:off x="3781046" y="-499229"/>
            <a:ext cx="9226891" cy="3819047"/>
            <a:chOff x="-2927580" y="-2519032"/>
            <a:chExt cx="17025401" cy="727375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486C14D-B6BB-9A4F-B0B7-6503F76DA5AC}"/>
                </a:ext>
              </a:extLst>
            </p:cNvPr>
            <p:cNvGrpSpPr/>
            <p:nvPr/>
          </p:nvGrpSpPr>
          <p:grpSpPr>
            <a:xfrm>
              <a:off x="-2927580" y="-2519032"/>
              <a:ext cx="17025401" cy="7273753"/>
              <a:chOff x="-2927580" y="-2519032"/>
              <a:chExt cx="17025401" cy="727375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33AA5F8-39B5-5C4B-913F-A840D39ED361}"/>
                  </a:ext>
                </a:extLst>
              </p:cNvPr>
              <p:cNvGrpSpPr/>
              <p:nvPr/>
            </p:nvGrpSpPr>
            <p:grpSpPr>
              <a:xfrm>
                <a:off x="-2927580" y="-2519032"/>
                <a:ext cx="17025401" cy="7273754"/>
                <a:chOff x="-7264053" y="-1522649"/>
                <a:chExt cx="17025401" cy="7273754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08BA57AD-9DBE-3148-87D4-7C94C1381777}"/>
                    </a:ext>
                  </a:extLst>
                </p:cNvPr>
                <p:cNvGrpSpPr/>
                <p:nvPr/>
              </p:nvGrpSpPr>
              <p:grpSpPr>
                <a:xfrm>
                  <a:off x="2196621" y="1301259"/>
                  <a:ext cx="5095406" cy="4449846"/>
                  <a:chOff x="1321977" y="1539799"/>
                  <a:chExt cx="5095406" cy="444984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AC4C8024-B96F-1540-9561-7379F8584EBF}"/>
                      </a:ext>
                    </a:extLst>
                  </p:cNvPr>
                  <p:cNvGrpSpPr/>
                  <p:nvPr/>
                </p:nvGrpSpPr>
                <p:grpSpPr>
                  <a:xfrm>
                    <a:off x="1321977" y="1539799"/>
                    <a:ext cx="5095406" cy="4449846"/>
                    <a:chOff x="2177322" y="1859897"/>
                    <a:chExt cx="5095406" cy="4449846"/>
                  </a:xfrm>
                </p:grpSpPr>
                <p:sp>
                  <p:nvSpPr>
                    <p:cNvPr id="33" name="Frame 32">
                      <a:extLst>
                        <a:ext uri="{FF2B5EF4-FFF2-40B4-BE49-F238E27FC236}">
                          <a16:creationId xmlns:a16="http://schemas.microsoft.com/office/drawing/2014/main" id="{D68BD596-B277-A046-B32E-2CD122985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8564" y="2338466"/>
                      <a:ext cx="4407108" cy="3492708"/>
                    </a:xfrm>
                    <a:prstGeom prst="frame">
                      <a:avLst>
                        <a:gd name="adj1" fmla="val 1770"/>
                      </a:avLst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4" name="Frame 33">
                      <a:extLst>
                        <a:ext uri="{FF2B5EF4-FFF2-40B4-BE49-F238E27FC236}">
                          <a16:creationId xmlns:a16="http://schemas.microsoft.com/office/drawing/2014/main" id="{7B5EB19A-AB09-374D-AEBF-5C09226BE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5620" y="1859897"/>
                      <a:ext cx="4407108" cy="3492708"/>
                    </a:xfrm>
                    <a:prstGeom prst="frame">
                      <a:avLst>
                        <a:gd name="adj1" fmla="val 1770"/>
                      </a:avLst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35" name="Straight Connector 34">
                      <a:extLst>
                        <a:ext uri="{FF2B5EF4-FFF2-40B4-BE49-F238E27FC236}">
                          <a16:creationId xmlns:a16="http://schemas.microsoft.com/office/drawing/2014/main" id="{F8396F2E-66FA-C640-A8CE-C8D56AFD61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03554" y="1866835"/>
                      <a:ext cx="719528" cy="494675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>
                      <a:extLst>
                        <a:ext uri="{FF2B5EF4-FFF2-40B4-BE49-F238E27FC236}">
                          <a16:creationId xmlns:a16="http://schemas.microsoft.com/office/drawing/2014/main" id="{73971957-E19B-304A-98FF-173D0A14C60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35711" y="1917358"/>
                      <a:ext cx="719528" cy="494675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Connector 36">
                      <a:extLst>
                        <a:ext uri="{FF2B5EF4-FFF2-40B4-BE49-F238E27FC236}">
                          <a16:creationId xmlns:a16="http://schemas.microsoft.com/office/drawing/2014/main" id="{BB071D00-6653-3045-9669-0D129E7D690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52336" y="5317376"/>
                      <a:ext cx="719528" cy="494675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7B8F546F-4C4A-3A44-BC0F-C56043C291D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177322" y="5334001"/>
                      <a:ext cx="719528" cy="494675"/>
                    </a:xfrm>
                    <a:prstGeom prst="line">
                      <a:avLst/>
                    </a:prstGeom>
                    <a:ln w="63500">
                      <a:solidFill>
                        <a:schemeClr val="accent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Rectangle 38">
                          <a:extLst>
                            <a:ext uri="{FF2B5EF4-FFF2-40B4-BE49-F238E27FC236}">
                              <a16:creationId xmlns:a16="http://schemas.microsoft.com/office/drawing/2014/main" id="{E43DEF79-5739-FE4D-9F9C-39DEF0228D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48669" y="2521075"/>
                          <a:ext cx="2325269" cy="879287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i="1" dirty="0"/>
                        </a:p>
                      </p:txBody>
                    </p:sp>
                  </mc:Choice>
                  <mc:Fallback xmlns="">
                    <p:sp>
                      <p:nvSpPr>
                        <p:cNvPr id="39" name="Rectangle 38">
                          <a:extLst>
                            <a:ext uri="{FF2B5EF4-FFF2-40B4-BE49-F238E27FC236}">
                              <a16:creationId xmlns:a16="http://schemas.microsoft.com/office/drawing/2014/main" id="{E43DEF79-5739-FE4D-9F9C-39DEF0228D5C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948669" y="2521075"/>
                          <a:ext cx="2325269" cy="879287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 b="-157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B016F11F-660D-4A41-BA22-17998D028F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3242" y="5848078"/>
                      <a:ext cx="335348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T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7CF41985-AEDE-214E-A4C3-F740446D4A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5877" y="4791001"/>
                      <a:ext cx="359394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V</a:t>
                      </a:r>
                    </a:p>
                  </p:txBody>
                </p:sp>
                <p:cxnSp>
                  <p:nvCxnSpPr>
                    <p:cNvPr id="42" name="Straight Connector 41">
                      <a:extLst>
                        <a:ext uri="{FF2B5EF4-FFF2-40B4-BE49-F238E27FC236}">
                          <a16:creationId xmlns:a16="http://schemas.microsoft.com/office/drawing/2014/main" id="{67C232A9-393A-AE41-B792-4C78D6D8CD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3554" y="5824238"/>
                      <a:ext cx="4314668" cy="0"/>
                    </a:xfrm>
                    <a:prstGeom prst="line">
                      <a:avLst/>
                    </a:prstGeom>
                    <a:ln w="63500"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DD96E945-3D92-4F47-BE77-512549DC3D0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361461" y="4222012"/>
                    <a:ext cx="662066" cy="408928"/>
                  </a:xfrm>
                  <a:prstGeom prst="line">
                    <a:avLst/>
                  </a:prstGeom>
                  <a:ln w="635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0A4C6BCC-8348-0D42-8D86-1FDF7D15D3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19057" y="3446291"/>
                    <a:ext cx="677055" cy="486637"/>
                  </a:xfrm>
                  <a:prstGeom prst="line">
                    <a:avLst/>
                  </a:prstGeom>
                  <a:ln w="635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Arc 27">
                  <a:extLst>
                    <a:ext uri="{FF2B5EF4-FFF2-40B4-BE49-F238E27FC236}">
                      <a16:creationId xmlns:a16="http://schemas.microsoft.com/office/drawing/2014/main" id="{EDB7A530-1C2B-7D45-8C03-502C393D94BC}"/>
                    </a:ext>
                  </a:extLst>
                </p:cNvPr>
                <p:cNvSpPr/>
                <p:nvPr/>
              </p:nvSpPr>
              <p:spPr>
                <a:xfrm>
                  <a:off x="-6548553" y="-1522649"/>
                  <a:ext cx="16309901" cy="5521942"/>
                </a:xfrm>
                <a:prstGeom prst="arc">
                  <a:avLst>
                    <a:gd name="adj1" fmla="val 1153804"/>
                    <a:gd name="adj2" fmla="val 3865988"/>
                  </a:avLst>
                </a:prstGeom>
                <a:ln w="635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Arc 28">
                  <a:extLst>
                    <a:ext uri="{FF2B5EF4-FFF2-40B4-BE49-F238E27FC236}">
                      <a16:creationId xmlns:a16="http://schemas.microsoft.com/office/drawing/2014/main" id="{277ECA4A-7553-6D41-AD93-5B9A4B802ABF}"/>
                    </a:ext>
                  </a:extLst>
                </p:cNvPr>
                <p:cNvSpPr/>
                <p:nvPr/>
              </p:nvSpPr>
              <p:spPr>
                <a:xfrm>
                  <a:off x="-7264053" y="-1075780"/>
                  <a:ext cx="16309901" cy="5521942"/>
                </a:xfrm>
                <a:prstGeom prst="arc">
                  <a:avLst>
                    <a:gd name="adj1" fmla="val 1153804"/>
                    <a:gd name="adj2" fmla="val 3865988"/>
                  </a:avLst>
                </a:prstGeom>
                <a:ln w="635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1DB1309-DD7F-0C48-BCF2-E4602063FD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26114" y="4161584"/>
                <a:ext cx="1051803" cy="0"/>
              </a:xfrm>
              <a:prstGeom prst="line">
                <a:avLst/>
              </a:prstGeom>
              <a:ln w="635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F206830-A961-0546-8895-5BC08EE30055}"/>
                </a:ext>
              </a:extLst>
            </p:cNvPr>
            <p:cNvSpPr/>
            <p:nvPr/>
          </p:nvSpPr>
          <p:spPr>
            <a:xfrm>
              <a:off x="10424924" y="2688244"/>
              <a:ext cx="252993" cy="2443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DBABDE-2AC8-384F-A361-BED73A8DBC23}"/>
                </a:ext>
              </a:extLst>
            </p:cNvPr>
            <p:cNvSpPr/>
            <p:nvPr/>
          </p:nvSpPr>
          <p:spPr>
            <a:xfrm>
              <a:off x="9525381" y="2908258"/>
              <a:ext cx="252993" cy="2443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2D2D1A6-76BD-DB4A-9DBF-34141BAB9DF8}"/>
              </a:ext>
            </a:extLst>
          </p:cNvPr>
          <p:cNvGrpSpPr/>
          <p:nvPr/>
        </p:nvGrpSpPr>
        <p:grpSpPr>
          <a:xfrm>
            <a:off x="889237" y="681603"/>
            <a:ext cx="4251328" cy="4340907"/>
            <a:chOff x="9173981" y="-842097"/>
            <a:chExt cx="4251328" cy="4340907"/>
          </a:xfrm>
        </p:grpSpPr>
        <p:sp>
          <p:nvSpPr>
            <p:cNvPr id="43" name="Donut 42">
              <a:extLst>
                <a:ext uri="{FF2B5EF4-FFF2-40B4-BE49-F238E27FC236}">
                  <a16:creationId xmlns:a16="http://schemas.microsoft.com/office/drawing/2014/main" id="{3B300B8E-A9CA-9D4D-9A5F-9C353D4E6DA7}"/>
                </a:ext>
              </a:extLst>
            </p:cNvPr>
            <p:cNvSpPr/>
            <p:nvPr/>
          </p:nvSpPr>
          <p:spPr>
            <a:xfrm>
              <a:off x="9173981" y="1774942"/>
              <a:ext cx="2068642" cy="1723868"/>
            </a:xfrm>
            <a:prstGeom prst="donut">
              <a:avLst>
                <a:gd name="adj" fmla="val 4938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20F77F6-0DF9-EC4A-92C5-E40C4EF70E1C}"/>
                </a:ext>
              </a:extLst>
            </p:cNvPr>
            <p:cNvSpPr txBox="1"/>
            <p:nvPr/>
          </p:nvSpPr>
          <p:spPr>
            <a:xfrm>
              <a:off x="9598664" y="2251733"/>
              <a:ext cx="12249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</a:t>
              </a:r>
            </a:p>
            <a:p>
              <a:pPr algn="ctr"/>
              <a:r>
                <a:rPr lang="en-US" sz="2000" dirty="0"/>
                <a:t>(system)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13CDAFC-4588-2246-9E7A-DF4085048834}"/>
                </a:ext>
              </a:extLst>
            </p:cNvPr>
            <p:cNvGrpSpPr/>
            <p:nvPr/>
          </p:nvGrpSpPr>
          <p:grpSpPr>
            <a:xfrm>
              <a:off x="10058041" y="-842097"/>
              <a:ext cx="3367268" cy="3120602"/>
              <a:chOff x="10058041" y="-842097"/>
              <a:chExt cx="3367268" cy="3120602"/>
            </a:xfrm>
          </p:grpSpPr>
          <p:cxnSp>
            <p:nvCxnSpPr>
              <p:cNvPr id="49" name="Curved Connector 48">
                <a:extLst>
                  <a:ext uri="{FF2B5EF4-FFF2-40B4-BE49-F238E27FC236}">
                    <a16:creationId xmlns:a16="http://schemas.microsoft.com/office/drawing/2014/main" id="{F37D7A4E-F605-5F4B-AE73-DBBF9E320118}"/>
                  </a:ext>
                </a:extLst>
              </p:cNvPr>
              <p:cNvCxnSpPr/>
              <p:nvPr/>
            </p:nvCxnSpPr>
            <p:spPr>
              <a:xfrm rot="5400000">
                <a:off x="10178322" y="1289154"/>
                <a:ext cx="1334125" cy="644577"/>
              </a:xfrm>
              <a:prstGeom prst="curvedConnector3">
                <a:avLst/>
              </a:prstGeom>
              <a:ln w="635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56755A9C-1126-8646-BBCC-DDA6BADC0768}"/>
                      </a:ext>
                    </a:extLst>
                  </p:cNvPr>
                  <p:cNvSpPr/>
                  <p:nvPr/>
                </p:nvSpPr>
                <p:spPr>
                  <a:xfrm>
                    <a:off x="10058041" y="-842097"/>
                    <a:ext cx="3367268" cy="120032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𝒔𝒖𝒓𝒓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a14:m>
                    <a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a:t> 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oMath>
                    </a14:m>
                    <a:r>
                      <a:rPr lang="en-US" sz="2400" b="1" dirty="0">
                        <a:solidFill>
                          <a:schemeClr val="tx1"/>
                        </a:solidFill>
                      </a:rPr>
                      <a:t> of heat go in</a:t>
                    </a:r>
                    <a:r>
                      <a:rPr lang="en-US" sz="2400" dirty="0">
                        <a:solidFill>
                          <a:schemeClr val="tx1"/>
                        </a:solidFill>
                      </a:rPr>
                      <a:t>,</a:t>
                    </a:r>
                  </a:p>
                  <a:p>
                    <a:r>
                      <a:rPr lang="en-US" sz="2400" dirty="0"/>
                      <a:t>k</a:t>
                    </a:r>
                    <a:r>
                      <a:rPr lang="en-US" sz="2400" dirty="0">
                        <a:solidFill>
                          <a:schemeClr val="tx1"/>
                        </a:solidFill>
                      </a:rPr>
                      <a:t>eeping the </a:t>
                    </a:r>
                    <a:r>
                      <a:rPr lang="en-US" sz="2400" b="1" dirty="0">
                        <a:solidFill>
                          <a:schemeClr val="tx1"/>
                        </a:solidFill>
                      </a:rPr>
                      <a:t>volume fixed</a:t>
                    </a:r>
                  </a:p>
                </p:txBody>
              </p:sp>
            </mc:Choice>
            <mc:Fallback xmlns="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56755A9C-1126-8646-BBCC-DDA6BADC07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58041" y="-842097"/>
                    <a:ext cx="3367268" cy="120032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632" r="-1880" b="-93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A1BD232-F49D-5D48-8FA4-83DD20E7BB67}"/>
                  </a:ext>
                </a:extLst>
              </p:cNvPr>
              <p:cNvSpPr/>
              <p:nvPr/>
            </p:nvSpPr>
            <p:spPr>
              <a:xfrm>
                <a:off x="3717895" y="2824082"/>
                <a:ext cx="7744340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This would be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Isobaric </a:t>
                </a:r>
                <a:r>
                  <a:rPr lang="en-US" sz="2400" dirty="0">
                    <a:solidFill>
                      <a:schemeClr val="tx1"/>
                    </a:solidFill>
                  </a:rPr>
                  <a:t>heating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I</a:t>
                </a:r>
                <a:r>
                  <a:rPr lang="en-US" sz="2400" dirty="0">
                    <a:solidFill>
                      <a:schemeClr val="tx1"/>
                    </a:solidFill>
                  </a:rPr>
                  <a:t>sochoric </a:t>
                </a:r>
                <a:r>
                  <a:rPr lang="en-US" sz="2400" dirty="0"/>
                  <a:t>heating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Isothermal heating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 err="1"/>
                  <a:t>Isergonic</a:t>
                </a:r>
                <a:r>
                  <a:rPr lang="en-US" sz="2400" dirty="0"/>
                  <a:t> heating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/>
              </a:p>
              <a:p>
                <a:r>
                  <a:rPr lang="en-US" sz="2400" b="1" dirty="0"/>
                  <a:t>The values of these quantities would be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…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A1BD232-F49D-5D48-8FA4-83DD20E7B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895" y="2824082"/>
                <a:ext cx="7744340" cy="3785652"/>
              </a:xfrm>
              <a:prstGeom prst="rect">
                <a:avLst/>
              </a:prstGeom>
              <a:blipFill>
                <a:blip r:embed="rId4"/>
                <a:stretch>
                  <a:fillRect l="-1146" t="-1338" b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6B2B6E7-8A4B-044B-BD9B-7BCC56ED76EC}"/>
                  </a:ext>
                </a:extLst>
              </p:cNvPr>
              <p:cNvSpPr txBox="1"/>
              <p:nvPr/>
            </p:nvSpPr>
            <p:spPr>
              <a:xfrm>
                <a:off x="-75833" y="2000614"/>
                <a:ext cx="61490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𝑠𝑢𝑟𝑟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6B2B6E7-8A4B-044B-BD9B-7BCC56ED7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833" y="2000614"/>
                <a:ext cx="614900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DCFB92C-0F21-8D12-942C-27950B58BD6B}"/>
              </a:ext>
            </a:extLst>
          </p:cNvPr>
          <p:cNvSpPr txBox="1"/>
          <p:nvPr/>
        </p:nvSpPr>
        <p:spPr>
          <a:xfrm>
            <a:off x="0" y="-1599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</p:spTree>
    <p:extLst>
      <p:ext uri="{BB962C8B-B14F-4D97-AF65-F5344CB8AC3E}">
        <p14:creationId xmlns:p14="http://schemas.microsoft.com/office/powerpoint/2010/main" val="3628144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39D6-085A-B148-8FC9-5EC67AB5F88E}"/>
                  </a:ext>
                </a:extLst>
              </p:cNvPr>
              <p:cNvSpPr txBox="1"/>
              <p:nvPr/>
            </p:nvSpPr>
            <p:spPr>
              <a:xfrm>
                <a:off x="6911340" y="1191625"/>
                <a:ext cx="508635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starting point is a gas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298 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1.2 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b="1" dirty="0"/>
              </a:p>
              <a:p>
                <a:r>
                  <a:rPr lang="en-US" sz="2400" b="1" dirty="0"/>
                  <a:t>Compressing</a:t>
                </a:r>
                <a:r>
                  <a:rPr lang="en-US" sz="2400" dirty="0"/>
                  <a:t>, one curve is </a:t>
                </a:r>
                <a:r>
                  <a:rPr lang="en-US" sz="2400" b="1" dirty="0"/>
                  <a:t>isothermal</a:t>
                </a:r>
                <a:r>
                  <a:rPr lang="en-US" sz="2400" dirty="0"/>
                  <a:t>, the other is </a:t>
                </a:r>
                <a:r>
                  <a:rPr lang="en-US" sz="2400" b="1" dirty="0"/>
                  <a:t>adiabatic</a:t>
                </a:r>
                <a:r>
                  <a:rPr lang="en-US" sz="2400" dirty="0"/>
                  <a:t>. Say which is which (and how you know).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39D6-085A-B148-8FC9-5EC67AB5F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340" y="1191625"/>
                <a:ext cx="5086350" cy="2308324"/>
              </a:xfrm>
              <a:prstGeom prst="rect">
                <a:avLst/>
              </a:prstGeom>
              <a:blipFill>
                <a:blip r:embed="rId2"/>
                <a:stretch>
                  <a:fillRect l="-1995" t="-1639" r="-49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A8DD9562-B90E-FD0D-7C1B-B3F06044ADDF}"/>
              </a:ext>
            </a:extLst>
          </p:cNvPr>
          <p:cNvGrpSpPr/>
          <p:nvPr/>
        </p:nvGrpSpPr>
        <p:grpSpPr>
          <a:xfrm>
            <a:off x="379973" y="839987"/>
            <a:ext cx="6601707" cy="4953000"/>
            <a:chOff x="379973" y="839987"/>
            <a:chExt cx="6601707" cy="495300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2887145-66F8-8D03-0133-6F35C44A0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73" y="839987"/>
              <a:ext cx="6601707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A21DF7B-CD6A-9D4D-A358-689F72BCD0C5}"/>
                </a:ext>
              </a:extLst>
            </p:cNvPr>
            <p:cNvSpPr/>
            <p:nvPr/>
          </p:nvSpPr>
          <p:spPr>
            <a:xfrm>
              <a:off x="5970270" y="4953000"/>
              <a:ext cx="251460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FD16E6-C187-E337-8214-2232BA98FB6C}"/>
              </a:ext>
            </a:extLst>
          </p:cNvPr>
          <p:cNvSpPr txBox="1"/>
          <p:nvPr/>
        </p:nvSpPr>
        <p:spPr>
          <a:xfrm>
            <a:off x="0" y="-1599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</p:spTree>
    <p:extLst>
      <p:ext uri="{BB962C8B-B14F-4D97-AF65-F5344CB8AC3E}">
        <p14:creationId xmlns:p14="http://schemas.microsoft.com/office/powerpoint/2010/main" val="460047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39D6-085A-B148-8FC9-5EC67AB5F88E}"/>
                  </a:ext>
                </a:extLst>
              </p:cNvPr>
              <p:cNvSpPr txBox="1"/>
              <p:nvPr/>
            </p:nvSpPr>
            <p:spPr>
              <a:xfrm>
                <a:off x="6911340" y="1177290"/>
                <a:ext cx="5086350" cy="5293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starting point is a gas 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298 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1.2 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20 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Which equation would best predict </a:t>
                </a:r>
                <a:r>
                  <a:rPr lang="en-US" sz="2400" b="1" dirty="0"/>
                  <a:t>adiabatic</a:t>
                </a:r>
                <a:r>
                  <a:rPr lang="en-US" sz="2400" dirty="0"/>
                  <a:t> </a:t>
                </a:r>
                <a:r>
                  <a:rPr lang="en-US" sz="2400" b="1" dirty="0"/>
                  <a:t>compression</a:t>
                </a:r>
                <a:r>
                  <a:rPr lang="en-US" sz="2400" dirty="0"/>
                  <a:t>?</a:t>
                </a:r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𝑠𝑡𝑎𝑟𝑡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𝑛𝑅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𝑑𝑇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𝑛𝑅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39D6-085A-B148-8FC9-5EC67AB5F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340" y="1177290"/>
                <a:ext cx="5086350" cy="5293500"/>
              </a:xfrm>
              <a:prstGeom prst="rect">
                <a:avLst/>
              </a:prstGeom>
              <a:blipFill>
                <a:blip r:embed="rId2"/>
                <a:stretch>
                  <a:fillRect l="-1995" t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74D6517-F845-1AB8-A721-FB7E92DA0E07}"/>
              </a:ext>
            </a:extLst>
          </p:cNvPr>
          <p:cNvGrpSpPr/>
          <p:nvPr/>
        </p:nvGrpSpPr>
        <p:grpSpPr>
          <a:xfrm>
            <a:off x="379973" y="839987"/>
            <a:ext cx="6601707" cy="4953000"/>
            <a:chOff x="379973" y="839987"/>
            <a:chExt cx="6601707" cy="4953000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E4F79C6C-872A-D761-75D5-01CBDF428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73" y="839987"/>
              <a:ext cx="6601707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C67536-0CD5-6C7B-30E4-F55C1F4A5436}"/>
                </a:ext>
              </a:extLst>
            </p:cNvPr>
            <p:cNvSpPr/>
            <p:nvPr/>
          </p:nvSpPr>
          <p:spPr>
            <a:xfrm>
              <a:off x="5970270" y="4953000"/>
              <a:ext cx="251460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DC35009-F0FC-1307-E429-0E2185DF2170}"/>
              </a:ext>
            </a:extLst>
          </p:cNvPr>
          <p:cNvSpPr txBox="1"/>
          <p:nvPr/>
        </p:nvSpPr>
        <p:spPr>
          <a:xfrm>
            <a:off x="0" y="-1599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</p:spTree>
    <p:extLst>
      <p:ext uri="{BB962C8B-B14F-4D97-AF65-F5344CB8AC3E}">
        <p14:creationId xmlns:p14="http://schemas.microsoft.com/office/powerpoint/2010/main" val="4186215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50D2F6-244C-D942-94AA-828045BB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78" y="756781"/>
            <a:ext cx="5369011" cy="4066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𝒅𝑯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𝒅𝑷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4BBAFF0-B041-3B4A-83B0-17F7CBBDF0D4}"/>
              </a:ext>
            </a:extLst>
          </p:cNvPr>
          <p:cNvGrpSpPr/>
          <p:nvPr/>
        </p:nvGrpSpPr>
        <p:grpSpPr>
          <a:xfrm>
            <a:off x="3560594" y="3417393"/>
            <a:ext cx="5221633" cy="2137410"/>
            <a:chOff x="3986792" y="3482553"/>
            <a:chExt cx="5221633" cy="21374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0886DA-CFB6-0F4C-8C23-3A1811EE894B}"/>
                </a:ext>
              </a:extLst>
            </p:cNvPr>
            <p:cNvSpPr txBox="1"/>
            <p:nvPr/>
          </p:nvSpPr>
          <p:spPr>
            <a:xfrm rot="21366508">
              <a:off x="7071015" y="444073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835A7D-4EF3-984E-9769-177447A3813F}"/>
                </a:ext>
              </a:extLst>
            </p:cNvPr>
            <p:cNvSpPr txBox="1"/>
            <p:nvPr/>
          </p:nvSpPr>
          <p:spPr>
            <a:xfrm rot="3436007">
              <a:off x="3102753" y="436659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D93868-C615-1BCF-1141-50DD8DA0D169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7 –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D93868-C615-1BCF-1141-50DD8DA0D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blipFill>
                <a:blip r:embed="rId6"/>
                <a:stretch>
                  <a:fillRect l="-88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589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50D2F6-244C-D942-94AA-828045BB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78" y="756781"/>
            <a:ext cx="5369011" cy="4066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7 –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blipFill>
                <a:blip r:embed="rId3"/>
                <a:stretch>
                  <a:fillRect l="-88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𝒅𝑯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𝒅𝑷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blipFill>
                <a:blip r:embed="rId6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CD594479-A459-7046-B273-58F4E53C4FC8}"/>
              </a:ext>
            </a:extLst>
          </p:cNvPr>
          <p:cNvSpPr/>
          <p:nvPr/>
        </p:nvSpPr>
        <p:spPr>
          <a:xfrm>
            <a:off x="6412047" y="1360170"/>
            <a:ext cx="2533422" cy="3818280"/>
          </a:xfrm>
          <a:custGeom>
            <a:avLst/>
            <a:gdLst>
              <a:gd name="connsiteX0" fmla="*/ 1508943 w 2533422"/>
              <a:gd name="connsiteY0" fmla="*/ 0 h 3818280"/>
              <a:gd name="connsiteX1" fmla="*/ 1931853 w 2533422"/>
              <a:gd name="connsiteY1" fmla="*/ 91440 h 3818280"/>
              <a:gd name="connsiteX2" fmla="*/ 2240463 w 2533422"/>
              <a:gd name="connsiteY2" fmla="*/ 354330 h 3818280"/>
              <a:gd name="connsiteX3" fmla="*/ 2411913 w 2533422"/>
              <a:gd name="connsiteY3" fmla="*/ 811530 h 3818280"/>
              <a:gd name="connsiteX4" fmla="*/ 2526213 w 2533422"/>
              <a:gd name="connsiteY4" fmla="*/ 1680210 h 3818280"/>
              <a:gd name="connsiteX5" fmla="*/ 2503353 w 2533422"/>
              <a:gd name="connsiteY5" fmla="*/ 2297430 h 3818280"/>
              <a:gd name="connsiteX6" fmla="*/ 2354763 w 2533422"/>
              <a:gd name="connsiteY6" fmla="*/ 2663190 h 3818280"/>
              <a:gd name="connsiteX7" fmla="*/ 2069013 w 2533422"/>
              <a:gd name="connsiteY7" fmla="*/ 3097530 h 3818280"/>
              <a:gd name="connsiteX8" fmla="*/ 1623243 w 2533422"/>
              <a:gd name="connsiteY8" fmla="*/ 3337560 h 3818280"/>
              <a:gd name="connsiteX9" fmla="*/ 1211763 w 2533422"/>
              <a:gd name="connsiteY9" fmla="*/ 3394710 h 3818280"/>
              <a:gd name="connsiteX10" fmla="*/ 720273 w 2533422"/>
              <a:gd name="connsiteY10" fmla="*/ 3451860 h 3818280"/>
              <a:gd name="connsiteX11" fmla="*/ 285933 w 2533422"/>
              <a:gd name="connsiteY11" fmla="*/ 3509010 h 3818280"/>
              <a:gd name="connsiteX12" fmla="*/ 68763 w 2533422"/>
              <a:gd name="connsiteY12" fmla="*/ 3646170 h 3818280"/>
              <a:gd name="connsiteX13" fmla="*/ 23043 w 2533422"/>
              <a:gd name="connsiteY13" fmla="*/ 3771900 h 3818280"/>
              <a:gd name="connsiteX14" fmla="*/ 183 w 2533422"/>
              <a:gd name="connsiteY14" fmla="*/ 3817620 h 3818280"/>
              <a:gd name="connsiteX15" fmla="*/ 34473 w 2533422"/>
              <a:gd name="connsiteY15" fmla="*/ 3794760 h 381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33422" h="3818280">
                <a:moveTo>
                  <a:pt x="1508943" y="0"/>
                </a:moveTo>
                <a:cubicBezTo>
                  <a:pt x="1659438" y="16192"/>
                  <a:pt x="1809933" y="32385"/>
                  <a:pt x="1931853" y="91440"/>
                </a:cubicBezTo>
                <a:cubicBezTo>
                  <a:pt x="2053773" y="150495"/>
                  <a:pt x="2160453" y="234315"/>
                  <a:pt x="2240463" y="354330"/>
                </a:cubicBezTo>
                <a:cubicBezTo>
                  <a:pt x="2320473" y="474345"/>
                  <a:pt x="2364288" y="590550"/>
                  <a:pt x="2411913" y="811530"/>
                </a:cubicBezTo>
                <a:cubicBezTo>
                  <a:pt x="2459538" y="1032510"/>
                  <a:pt x="2510973" y="1432560"/>
                  <a:pt x="2526213" y="1680210"/>
                </a:cubicBezTo>
                <a:cubicBezTo>
                  <a:pt x="2541453" y="1927860"/>
                  <a:pt x="2531928" y="2133600"/>
                  <a:pt x="2503353" y="2297430"/>
                </a:cubicBezTo>
                <a:cubicBezTo>
                  <a:pt x="2474778" y="2461260"/>
                  <a:pt x="2427153" y="2529840"/>
                  <a:pt x="2354763" y="2663190"/>
                </a:cubicBezTo>
                <a:cubicBezTo>
                  <a:pt x="2282373" y="2796540"/>
                  <a:pt x="2190933" y="2985135"/>
                  <a:pt x="2069013" y="3097530"/>
                </a:cubicBezTo>
                <a:cubicBezTo>
                  <a:pt x="1947093" y="3209925"/>
                  <a:pt x="1766118" y="3288030"/>
                  <a:pt x="1623243" y="3337560"/>
                </a:cubicBezTo>
                <a:cubicBezTo>
                  <a:pt x="1480368" y="3387090"/>
                  <a:pt x="1362258" y="3375660"/>
                  <a:pt x="1211763" y="3394710"/>
                </a:cubicBezTo>
                <a:cubicBezTo>
                  <a:pt x="1061268" y="3413760"/>
                  <a:pt x="720273" y="3451860"/>
                  <a:pt x="720273" y="3451860"/>
                </a:cubicBezTo>
                <a:cubicBezTo>
                  <a:pt x="565968" y="3470910"/>
                  <a:pt x="394518" y="3476625"/>
                  <a:pt x="285933" y="3509010"/>
                </a:cubicBezTo>
                <a:cubicBezTo>
                  <a:pt x="177348" y="3541395"/>
                  <a:pt x="112578" y="3602355"/>
                  <a:pt x="68763" y="3646170"/>
                </a:cubicBezTo>
                <a:cubicBezTo>
                  <a:pt x="24948" y="3689985"/>
                  <a:pt x="23043" y="3771900"/>
                  <a:pt x="23043" y="3771900"/>
                </a:cubicBezTo>
                <a:cubicBezTo>
                  <a:pt x="11613" y="3800475"/>
                  <a:pt x="-1722" y="3813810"/>
                  <a:pt x="183" y="3817620"/>
                </a:cubicBezTo>
                <a:cubicBezTo>
                  <a:pt x="2088" y="3821430"/>
                  <a:pt x="18280" y="3808095"/>
                  <a:pt x="34473" y="3794760"/>
                </a:cubicBez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F0F8CF-9607-8A46-A742-11E1F148557A}"/>
              </a:ext>
            </a:extLst>
          </p:cNvPr>
          <p:cNvGrpSpPr/>
          <p:nvPr/>
        </p:nvGrpSpPr>
        <p:grpSpPr>
          <a:xfrm>
            <a:off x="3560594" y="3417393"/>
            <a:ext cx="5221633" cy="2137410"/>
            <a:chOff x="3986792" y="3482553"/>
            <a:chExt cx="5221633" cy="21374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39DBE4-64A9-4B42-BDE1-168F4DEA1C85}"/>
                </a:ext>
              </a:extLst>
            </p:cNvPr>
            <p:cNvSpPr txBox="1"/>
            <p:nvPr/>
          </p:nvSpPr>
          <p:spPr>
            <a:xfrm rot="21366508">
              <a:off x="7071015" y="444073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176CE-C1D4-F140-B956-A9969E513EBF}"/>
                </a:ext>
              </a:extLst>
            </p:cNvPr>
            <p:cNvSpPr txBox="1"/>
            <p:nvPr/>
          </p:nvSpPr>
          <p:spPr>
            <a:xfrm rot="3436007">
              <a:off x="3102753" y="436659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444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50D2F6-244C-D942-94AA-828045BB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78" y="756781"/>
            <a:ext cx="5369011" cy="4066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𝒅𝑯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𝒅𝑷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>
            <a:extLst>
              <a:ext uri="{FF2B5EF4-FFF2-40B4-BE49-F238E27FC236}">
                <a16:creationId xmlns:a16="http://schemas.microsoft.com/office/drawing/2014/main" id="{E27C0D63-E704-AD48-9E69-EF3150B8D423}"/>
              </a:ext>
            </a:extLst>
          </p:cNvPr>
          <p:cNvSpPr/>
          <p:nvPr/>
        </p:nvSpPr>
        <p:spPr>
          <a:xfrm flipH="1">
            <a:off x="1449276" y="617220"/>
            <a:ext cx="3831383" cy="4484898"/>
          </a:xfrm>
          <a:custGeom>
            <a:avLst/>
            <a:gdLst>
              <a:gd name="connsiteX0" fmla="*/ 91440 w 3635006"/>
              <a:gd name="connsiteY0" fmla="*/ 411480 h 4046220"/>
              <a:gd name="connsiteX1" fmla="*/ 937260 w 3635006"/>
              <a:gd name="connsiteY1" fmla="*/ 125730 h 4046220"/>
              <a:gd name="connsiteX2" fmla="*/ 1748790 w 3635006"/>
              <a:gd name="connsiteY2" fmla="*/ 0 h 4046220"/>
              <a:gd name="connsiteX3" fmla="*/ 2548890 w 3635006"/>
              <a:gd name="connsiteY3" fmla="*/ 125730 h 4046220"/>
              <a:gd name="connsiteX4" fmla="*/ 3074670 w 3635006"/>
              <a:gd name="connsiteY4" fmla="*/ 457200 h 4046220"/>
              <a:gd name="connsiteX5" fmla="*/ 3463290 w 3635006"/>
              <a:gd name="connsiteY5" fmla="*/ 1108710 h 4046220"/>
              <a:gd name="connsiteX6" fmla="*/ 3634740 w 3635006"/>
              <a:gd name="connsiteY6" fmla="*/ 1817370 h 4046220"/>
              <a:gd name="connsiteX7" fmla="*/ 3497580 w 3635006"/>
              <a:gd name="connsiteY7" fmla="*/ 2503170 h 4046220"/>
              <a:gd name="connsiteX8" fmla="*/ 3303270 w 3635006"/>
              <a:gd name="connsiteY8" fmla="*/ 2846070 h 4046220"/>
              <a:gd name="connsiteX9" fmla="*/ 2811780 w 3635006"/>
              <a:gd name="connsiteY9" fmla="*/ 3234690 h 4046220"/>
              <a:gd name="connsiteX10" fmla="*/ 2274570 w 3635006"/>
              <a:gd name="connsiteY10" fmla="*/ 3429000 h 4046220"/>
              <a:gd name="connsiteX11" fmla="*/ 1600200 w 3635006"/>
              <a:gd name="connsiteY11" fmla="*/ 3577590 h 4046220"/>
              <a:gd name="connsiteX12" fmla="*/ 994410 w 3635006"/>
              <a:gd name="connsiteY12" fmla="*/ 3669030 h 4046220"/>
              <a:gd name="connsiteX13" fmla="*/ 400050 w 3635006"/>
              <a:gd name="connsiteY13" fmla="*/ 3851910 h 4046220"/>
              <a:gd name="connsiteX14" fmla="*/ 0 w 3635006"/>
              <a:gd name="connsiteY14" fmla="*/ 4046220 h 4046220"/>
              <a:gd name="connsiteX15" fmla="*/ 0 w 3635006"/>
              <a:gd name="connsiteY15" fmla="*/ 4046220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5006" h="4046220">
                <a:moveTo>
                  <a:pt x="91440" y="411480"/>
                </a:moveTo>
                <a:cubicBezTo>
                  <a:pt x="376237" y="302895"/>
                  <a:pt x="661035" y="194310"/>
                  <a:pt x="937260" y="125730"/>
                </a:cubicBezTo>
                <a:cubicBezTo>
                  <a:pt x="1213485" y="57150"/>
                  <a:pt x="1480185" y="0"/>
                  <a:pt x="1748790" y="0"/>
                </a:cubicBezTo>
                <a:cubicBezTo>
                  <a:pt x="2017395" y="0"/>
                  <a:pt x="2327910" y="49530"/>
                  <a:pt x="2548890" y="125730"/>
                </a:cubicBezTo>
                <a:cubicBezTo>
                  <a:pt x="2769870" y="201930"/>
                  <a:pt x="2922270" y="293370"/>
                  <a:pt x="3074670" y="457200"/>
                </a:cubicBezTo>
                <a:cubicBezTo>
                  <a:pt x="3227070" y="621030"/>
                  <a:pt x="3369945" y="882015"/>
                  <a:pt x="3463290" y="1108710"/>
                </a:cubicBezTo>
                <a:cubicBezTo>
                  <a:pt x="3556635" y="1335405"/>
                  <a:pt x="3629025" y="1584960"/>
                  <a:pt x="3634740" y="1817370"/>
                </a:cubicBezTo>
                <a:cubicBezTo>
                  <a:pt x="3640455" y="2049780"/>
                  <a:pt x="3552825" y="2331720"/>
                  <a:pt x="3497580" y="2503170"/>
                </a:cubicBezTo>
                <a:cubicBezTo>
                  <a:pt x="3442335" y="2674620"/>
                  <a:pt x="3417570" y="2724150"/>
                  <a:pt x="3303270" y="2846070"/>
                </a:cubicBezTo>
                <a:cubicBezTo>
                  <a:pt x="3188970" y="2967990"/>
                  <a:pt x="2983230" y="3137535"/>
                  <a:pt x="2811780" y="3234690"/>
                </a:cubicBezTo>
                <a:cubicBezTo>
                  <a:pt x="2640330" y="3331845"/>
                  <a:pt x="2476500" y="3371850"/>
                  <a:pt x="2274570" y="3429000"/>
                </a:cubicBezTo>
                <a:cubicBezTo>
                  <a:pt x="2072640" y="3486150"/>
                  <a:pt x="1813560" y="3537585"/>
                  <a:pt x="1600200" y="3577590"/>
                </a:cubicBezTo>
                <a:cubicBezTo>
                  <a:pt x="1386840" y="3617595"/>
                  <a:pt x="1194435" y="3623310"/>
                  <a:pt x="994410" y="3669030"/>
                </a:cubicBezTo>
                <a:cubicBezTo>
                  <a:pt x="794385" y="3714750"/>
                  <a:pt x="565785" y="3789045"/>
                  <a:pt x="400050" y="3851910"/>
                </a:cubicBezTo>
                <a:cubicBezTo>
                  <a:pt x="234315" y="3914775"/>
                  <a:pt x="0" y="4046220"/>
                  <a:pt x="0" y="4046220"/>
                </a:cubicBezTo>
                <a:lnTo>
                  <a:pt x="0" y="404622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3B832F-BF3C-BD41-8324-0F857F98E139}"/>
              </a:ext>
            </a:extLst>
          </p:cNvPr>
          <p:cNvGrpSpPr/>
          <p:nvPr/>
        </p:nvGrpSpPr>
        <p:grpSpPr>
          <a:xfrm>
            <a:off x="3560594" y="3417393"/>
            <a:ext cx="5221633" cy="2137410"/>
            <a:chOff x="3986792" y="3482553"/>
            <a:chExt cx="5221633" cy="21374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806882-3A0D-6A45-A59C-0DFFEDA95745}"/>
                </a:ext>
              </a:extLst>
            </p:cNvPr>
            <p:cNvSpPr txBox="1"/>
            <p:nvPr/>
          </p:nvSpPr>
          <p:spPr>
            <a:xfrm rot="21366508">
              <a:off x="7071015" y="444073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CAD908-1793-3448-8976-0DFA73CE5F3D}"/>
                </a:ext>
              </a:extLst>
            </p:cNvPr>
            <p:cNvSpPr txBox="1"/>
            <p:nvPr/>
          </p:nvSpPr>
          <p:spPr>
            <a:xfrm rot="3436007">
              <a:off x="3102753" y="436659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77BC97C-93F9-294D-9256-C677BE59D3FE}"/>
              </a:ext>
            </a:extLst>
          </p:cNvPr>
          <p:cNvSpPr txBox="1"/>
          <p:nvPr/>
        </p:nvSpPr>
        <p:spPr>
          <a:xfrm>
            <a:off x="4096727" y="5799554"/>
            <a:ext cx="3646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temperature goes up, Enthalpy (H) goes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98CA74-08F2-1687-5B65-21B21D183DDA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7 –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98CA74-08F2-1687-5B65-21B21D183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blipFill>
                <a:blip r:embed="rId6"/>
                <a:stretch>
                  <a:fillRect l="-88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36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50D2F6-244C-D942-94AA-828045BB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78" y="756781"/>
            <a:ext cx="5369011" cy="4066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𝒅𝑯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𝒅𝑷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60DCB6-018A-EE40-9B64-6EE662D52EFD}"/>
                  </a:ext>
                </a:extLst>
              </p:cNvPr>
              <p:cNvSpPr txBox="1"/>
              <p:nvPr/>
            </p:nvSpPr>
            <p:spPr>
              <a:xfrm>
                <a:off x="6905696" y="5452816"/>
                <a:ext cx="4548528" cy="1215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Adiabatic Joule-Thomson coefficient</a:t>
                </a:r>
              </a:p>
              <a:p>
                <a:pPr algn="ctr"/>
                <a:r>
                  <a:rPr lang="en-US" dirty="0"/>
                  <a:t>Measure by releasing compressed gas to air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60DCB6-018A-EE40-9B64-6EE662D5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696" y="5452816"/>
                <a:ext cx="4548528" cy="1215013"/>
              </a:xfrm>
              <a:prstGeom prst="rect">
                <a:avLst/>
              </a:prstGeom>
              <a:blipFill>
                <a:blip r:embed="rId6"/>
                <a:stretch>
                  <a:fillRect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>
            <a:extLst>
              <a:ext uri="{FF2B5EF4-FFF2-40B4-BE49-F238E27FC236}">
                <a16:creationId xmlns:a16="http://schemas.microsoft.com/office/drawing/2014/main" id="{B908B152-776E-D141-B455-94DF58D30C2A}"/>
              </a:ext>
            </a:extLst>
          </p:cNvPr>
          <p:cNvSpPr/>
          <p:nvPr/>
        </p:nvSpPr>
        <p:spPr>
          <a:xfrm rot="17346277" flipH="1">
            <a:off x="6889766" y="3344128"/>
            <a:ext cx="1850188" cy="2114505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8F6997-6E2D-7346-AC99-846ECBCC5BBC}"/>
              </a:ext>
            </a:extLst>
          </p:cNvPr>
          <p:cNvGrpSpPr/>
          <p:nvPr/>
        </p:nvGrpSpPr>
        <p:grpSpPr>
          <a:xfrm>
            <a:off x="3560594" y="3417393"/>
            <a:ext cx="5221633" cy="2137410"/>
            <a:chOff x="3986792" y="3482553"/>
            <a:chExt cx="5221633" cy="21374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C1A583-F339-F84D-865E-ECC8E5D72E68}"/>
                </a:ext>
              </a:extLst>
            </p:cNvPr>
            <p:cNvSpPr txBox="1"/>
            <p:nvPr/>
          </p:nvSpPr>
          <p:spPr>
            <a:xfrm rot="21366508">
              <a:off x="7071015" y="444073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1276A7-3612-1743-80B4-6B8F9FE95478}"/>
                </a:ext>
              </a:extLst>
            </p:cNvPr>
            <p:cNvSpPr txBox="1"/>
            <p:nvPr/>
          </p:nvSpPr>
          <p:spPr>
            <a:xfrm rot="3436007">
              <a:off x="3102753" y="436659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4F045C-FE8D-AF5C-A1F6-6C9C6E8AAB64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7 –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4F045C-FE8D-AF5C-A1F6-6C9C6E8A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blipFill>
                <a:blip r:embed="rId7"/>
                <a:stretch>
                  <a:fillRect l="-88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426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584407" y="5614695"/>
                <a:ext cx="435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𝒅𝑯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𝒅𝑷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07" y="5614695"/>
                <a:ext cx="4352169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482884-EA66-E545-ABD0-9C8B7258130C}"/>
                  </a:ext>
                </a:extLst>
              </p:cNvPr>
              <p:cNvSpPr txBox="1"/>
              <p:nvPr/>
            </p:nvSpPr>
            <p:spPr>
              <a:xfrm>
                <a:off x="6657391" y="1143805"/>
                <a:ext cx="4869792" cy="4397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Which formula could explain the “twist” evident here?</a:t>
                </a:r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482884-EA66-E545-ABD0-9C8B72581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391" y="1143805"/>
                <a:ext cx="4869792" cy="4397614"/>
              </a:xfrm>
              <a:prstGeom prst="rect">
                <a:avLst/>
              </a:prstGeom>
              <a:blipFill>
                <a:blip r:embed="rId5"/>
                <a:stretch>
                  <a:fillRect l="-2083" t="-1153" b="-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B10E18F-A7A2-4F93-C357-047231231E46}"/>
              </a:ext>
            </a:extLst>
          </p:cNvPr>
          <p:cNvGrpSpPr/>
          <p:nvPr/>
        </p:nvGrpSpPr>
        <p:grpSpPr>
          <a:xfrm>
            <a:off x="404553" y="531167"/>
            <a:ext cx="5821887" cy="4704760"/>
            <a:chOff x="404553" y="531167"/>
            <a:chExt cx="5821887" cy="47047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86B4EE4-FCFE-7B17-42B1-224F50E5EB02}"/>
                </a:ext>
              </a:extLst>
            </p:cNvPr>
            <p:cNvGrpSpPr/>
            <p:nvPr/>
          </p:nvGrpSpPr>
          <p:grpSpPr>
            <a:xfrm>
              <a:off x="404553" y="531167"/>
              <a:ext cx="5821887" cy="4704760"/>
              <a:chOff x="404553" y="531167"/>
              <a:chExt cx="5821887" cy="4704760"/>
            </a:xfrm>
          </p:grpSpPr>
          <p:pic>
            <p:nvPicPr>
              <p:cNvPr id="7172" name="Picture 4">
                <a:extLst>
                  <a:ext uri="{FF2B5EF4-FFF2-40B4-BE49-F238E27FC236}">
                    <a16:creationId xmlns:a16="http://schemas.microsoft.com/office/drawing/2014/main" id="{1F1C3ED5-1F15-5AC6-FDC6-E71543C683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26" t="20287" r="17045" b="11111"/>
              <a:stretch/>
            </p:blipFill>
            <p:spPr bwMode="auto">
              <a:xfrm>
                <a:off x="404553" y="531167"/>
                <a:ext cx="5691447" cy="4704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B3B832F-BF3C-BD41-8324-0F857F98E139}"/>
                  </a:ext>
                </a:extLst>
              </p:cNvPr>
              <p:cNvGrpSpPr/>
              <p:nvPr/>
            </p:nvGrpSpPr>
            <p:grpSpPr>
              <a:xfrm>
                <a:off x="584407" y="3969755"/>
                <a:ext cx="5642033" cy="485418"/>
                <a:chOff x="3967165" y="4034915"/>
                <a:chExt cx="5642033" cy="485418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E806882-3A0D-6A45-A59C-0DFFEDA95745}"/>
                    </a:ext>
                  </a:extLst>
                </p:cNvPr>
                <p:cNvSpPr txBox="1"/>
                <p:nvPr/>
              </p:nvSpPr>
              <p:spPr>
                <a:xfrm rot="20887029">
                  <a:off x="7471788" y="4151001"/>
                  <a:ext cx="21374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T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1CAD908-1793-3448-8976-0DFA73CE5F3D}"/>
                    </a:ext>
                  </a:extLst>
                </p:cNvPr>
                <p:cNvSpPr txBox="1"/>
                <p:nvPr/>
              </p:nvSpPr>
              <p:spPr>
                <a:xfrm>
                  <a:off x="3967165" y="4034915"/>
                  <a:ext cx="3301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P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B6A561E-F836-EA16-9F6F-923CB3AC9DCD}"/>
                    </a:ext>
                  </a:extLst>
                </p:cNvPr>
                <p:cNvSpPr txBox="1"/>
                <p:nvPr/>
              </p:nvSpPr>
              <p:spPr>
                <a:xfrm>
                  <a:off x="1692463" y="1081998"/>
                  <a:ext cx="62967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B6A561E-F836-EA16-9F6F-923CB3AC9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463" y="1081998"/>
                  <a:ext cx="62967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25942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EB121C-B8F9-254F-A233-562D09992E4C}"/>
              </a:ext>
            </a:extLst>
          </p:cNvPr>
          <p:cNvSpPr txBox="1"/>
          <p:nvPr/>
        </p:nvSpPr>
        <p:spPr>
          <a:xfrm>
            <a:off x="6096000" y="1211057"/>
            <a:ext cx="347853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contours </a:t>
            </a:r>
            <a:r>
              <a:rPr lang="en-US" sz="2400" dirty="0"/>
              <a:t>are called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lphaUcPeriod"/>
            </a:pPr>
            <a:r>
              <a:rPr lang="en-US" sz="2400" dirty="0" err="1"/>
              <a:t>Isentropes</a:t>
            </a:r>
            <a:endParaRPr lang="en-US" sz="2400" dirty="0"/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Isochores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Isobars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 err="1"/>
              <a:t>Isenthalps</a:t>
            </a:r>
            <a:endParaRPr lang="en-US" sz="2400" dirty="0"/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Isotherms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694B7C-79EB-2F4B-A10E-701A26939D62}"/>
              </a:ext>
            </a:extLst>
          </p:cNvPr>
          <p:cNvGrpSpPr/>
          <p:nvPr/>
        </p:nvGrpSpPr>
        <p:grpSpPr>
          <a:xfrm>
            <a:off x="404553" y="531167"/>
            <a:ext cx="5821887" cy="4704760"/>
            <a:chOff x="404553" y="531167"/>
            <a:chExt cx="5821887" cy="470476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BE13506-D07F-63A7-74B3-6FE8039665B3}"/>
                </a:ext>
              </a:extLst>
            </p:cNvPr>
            <p:cNvGrpSpPr/>
            <p:nvPr/>
          </p:nvGrpSpPr>
          <p:grpSpPr>
            <a:xfrm>
              <a:off x="404553" y="531167"/>
              <a:ext cx="5821887" cy="4704760"/>
              <a:chOff x="404553" y="531167"/>
              <a:chExt cx="5821887" cy="4704760"/>
            </a:xfrm>
          </p:grpSpPr>
          <p:pic>
            <p:nvPicPr>
              <p:cNvPr id="17" name="Picture 4">
                <a:extLst>
                  <a:ext uri="{FF2B5EF4-FFF2-40B4-BE49-F238E27FC236}">
                    <a16:creationId xmlns:a16="http://schemas.microsoft.com/office/drawing/2014/main" id="{D4F0B7EA-3406-BA9C-BBEC-10F4477F40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26" t="20287" r="17045" b="11111"/>
              <a:stretch/>
            </p:blipFill>
            <p:spPr bwMode="auto">
              <a:xfrm>
                <a:off x="404553" y="531167"/>
                <a:ext cx="5691447" cy="4704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E6A95E7-F189-26D4-E517-7EF4789632C6}"/>
                  </a:ext>
                </a:extLst>
              </p:cNvPr>
              <p:cNvGrpSpPr/>
              <p:nvPr/>
            </p:nvGrpSpPr>
            <p:grpSpPr>
              <a:xfrm>
                <a:off x="584407" y="3969755"/>
                <a:ext cx="5642033" cy="485418"/>
                <a:chOff x="3967165" y="4034915"/>
                <a:chExt cx="5642033" cy="485418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99C6456-3A07-7823-6D88-BB493D80AD31}"/>
                    </a:ext>
                  </a:extLst>
                </p:cNvPr>
                <p:cNvSpPr txBox="1"/>
                <p:nvPr/>
              </p:nvSpPr>
              <p:spPr>
                <a:xfrm rot="20887029">
                  <a:off x="7471788" y="4151001"/>
                  <a:ext cx="21374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T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2FC254A-2096-CE2F-ECC9-EC701841F73F}"/>
                    </a:ext>
                  </a:extLst>
                </p:cNvPr>
                <p:cNvSpPr txBox="1"/>
                <p:nvPr/>
              </p:nvSpPr>
              <p:spPr>
                <a:xfrm>
                  <a:off x="3967165" y="4034915"/>
                  <a:ext cx="3301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P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06ED0B-5F27-3BF4-CCEB-DE8B050761CE}"/>
                    </a:ext>
                  </a:extLst>
                </p:cNvPr>
                <p:cNvSpPr txBox="1"/>
                <p:nvPr/>
              </p:nvSpPr>
              <p:spPr>
                <a:xfrm>
                  <a:off x="1692463" y="1081998"/>
                  <a:ext cx="62967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06ED0B-5F27-3BF4-CCEB-DE8B05076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463" y="1081998"/>
                  <a:ext cx="629674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17190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AA0B0C44-A5CA-324A-8972-597A90F41CDF}"/>
              </a:ext>
            </a:extLst>
          </p:cNvPr>
          <p:cNvSpPr/>
          <p:nvPr/>
        </p:nvSpPr>
        <p:spPr>
          <a:xfrm>
            <a:off x="2273098" y="2868930"/>
            <a:ext cx="4104936" cy="2251710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2763D1-A56B-B030-8C37-7BE35D02964E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/>
                      <m:t>Week</m:t>
                    </m:r>
                    <m:r>
                      <m:rPr>
                        <m:nor/>
                      </m:rPr>
                      <a:rPr lang="en-US" sz="2400" b="1" dirty="0"/>
                      <m:t> 4 –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2763D1-A56B-B030-8C37-7BE35D029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blipFill>
                <a:blip r:embed="rId6"/>
                <a:stretch>
                  <a:fillRect l="-1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559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EB121C-B8F9-254F-A233-562D09992E4C}"/>
                  </a:ext>
                </a:extLst>
              </p:cNvPr>
              <p:cNvSpPr txBox="1"/>
              <p:nvPr/>
            </p:nvSpPr>
            <p:spPr>
              <a:xfrm>
                <a:off x="6096000" y="1211057"/>
                <a:ext cx="659130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Looks like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240 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is the</a:t>
                </a:r>
              </a:p>
              <a:p>
                <a:r>
                  <a:rPr lang="en-US" sz="2400" dirty="0"/>
                  <a:t> 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Critical temperature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Boyle temperature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Boiling temperature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Inversion temperature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EB121C-B8F9-254F-A233-562D09992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211057"/>
                <a:ext cx="6591300" cy="2308324"/>
              </a:xfrm>
              <a:prstGeom prst="rect">
                <a:avLst/>
              </a:prstGeom>
              <a:blipFill>
                <a:blip r:embed="rId2"/>
                <a:stretch>
                  <a:fillRect l="-1541" t="-1648" b="-4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1285CE9-50BE-2FF9-BD53-25E9C6F80518}"/>
              </a:ext>
            </a:extLst>
          </p:cNvPr>
          <p:cNvSpPr txBox="1"/>
          <p:nvPr/>
        </p:nvSpPr>
        <p:spPr>
          <a:xfrm>
            <a:off x="2007300" y="1542246"/>
            <a:ext cx="213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6D43B4-3652-BF2A-6E39-02E90FC70E75}"/>
              </a:ext>
            </a:extLst>
          </p:cNvPr>
          <p:cNvGrpSpPr/>
          <p:nvPr/>
        </p:nvGrpSpPr>
        <p:grpSpPr>
          <a:xfrm>
            <a:off x="404553" y="531167"/>
            <a:ext cx="5821887" cy="4704760"/>
            <a:chOff x="404553" y="531167"/>
            <a:chExt cx="5821887" cy="47047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C230C0E-A559-064F-7907-B00E751A8FEB}"/>
                </a:ext>
              </a:extLst>
            </p:cNvPr>
            <p:cNvGrpSpPr/>
            <p:nvPr/>
          </p:nvGrpSpPr>
          <p:grpSpPr>
            <a:xfrm>
              <a:off x="404553" y="531167"/>
              <a:ext cx="5821887" cy="4704760"/>
              <a:chOff x="404553" y="531167"/>
              <a:chExt cx="5821887" cy="4704760"/>
            </a:xfrm>
          </p:grpSpPr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0F06D0FA-3786-85A3-2436-0E6153AAA1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26" t="20287" r="17045" b="11111"/>
              <a:stretch/>
            </p:blipFill>
            <p:spPr bwMode="auto">
              <a:xfrm>
                <a:off x="404553" y="531167"/>
                <a:ext cx="5691447" cy="4704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91F5CFC-A9DB-F68E-7448-7F30B38AA9BF}"/>
                  </a:ext>
                </a:extLst>
              </p:cNvPr>
              <p:cNvGrpSpPr/>
              <p:nvPr/>
            </p:nvGrpSpPr>
            <p:grpSpPr>
              <a:xfrm>
                <a:off x="584407" y="3969755"/>
                <a:ext cx="5642033" cy="485418"/>
                <a:chOff x="3967165" y="4034915"/>
                <a:chExt cx="5642033" cy="48541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1D6F279-14F2-1137-4728-4914E5BDB74C}"/>
                    </a:ext>
                  </a:extLst>
                </p:cNvPr>
                <p:cNvSpPr txBox="1"/>
                <p:nvPr/>
              </p:nvSpPr>
              <p:spPr>
                <a:xfrm rot="20887029">
                  <a:off x="7471788" y="4151001"/>
                  <a:ext cx="21374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T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5CBE2E0-FCA8-692C-509F-EE2569658C26}"/>
                    </a:ext>
                  </a:extLst>
                </p:cNvPr>
                <p:cNvSpPr txBox="1"/>
                <p:nvPr/>
              </p:nvSpPr>
              <p:spPr>
                <a:xfrm>
                  <a:off x="3967165" y="4034915"/>
                  <a:ext cx="3301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P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B9358AE-0B08-9228-F133-66CF186E2C1C}"/>
                    </a:ext>
                  </a:extLst>
                </p:cNvPr>
                <p:cNvSpPr txBox="1"/>
                <p:nvPr/>
              </p:nvSpPr>
              <p:spPr>
                <a:xfrm>
                  <a:off x="1692463" y="1081998"/>
                  <a:ext cx="62967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B9358AE-0B08-9228-F133-66CF186E2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463" y="1081998"/>
                  <a:ext cx="629674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35198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8491C5C1-5FE0-A24D-BAE7-974AEBDF9CE1}"/>
              </a:ext>
            </a:extLst>
          </p:cNvPr>
          <p:cNvGrpSpPr/>
          <p:nvPr/>
        </p:nvGrpSpPr>
        <p:grpSpPr>
          <a:xfrm>
            <a:off x="1387792" y="720166"/>
            <a:ext cx="2894018" cy="2532599"/>
            <a:chOff x="1169015" y="1868552"/>
            <a:chExt cx="3203020" cy="330613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5542074-D6C8-0244-825B-5AE5271620EF}"/>
                </a:ext>
              </a:extLst>
            </p:cNvPr>
            <p:cNvGrpSpPr/>
            <p:nvPr/>
          </p:nvGrpSpPr>
          <p:grpSpPr>
            <a:xfrm>
              <a:off x="1169015" y="1868557"/>
              <a:ext cx="976808" cy="3295547"/>
              <a:chOff x="433910" y="1868557"/>
              <a:chExt cx="976808" cy="3295547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1911386-6185-4249-A23B-8594806CC756}"/>
                  </a:ext>
                </a:extLst>
              </p:cNvPr>
              <p:cNvGrpSpPr/>
              <p:nvPr/>
            </p:nvGrpSpPr>
            <p:grpSpPr>
              <a:xfrm>
                <a:off x="433910" y="1868557"/>
                <a:ext cx="793020" cy="3295547"/>
                <a:chOff x="2470530" y="1868557"/>
                <a:chExt cx="793020" cy="3295547"/>
              </a:xfrm>
            </p:grpSpPr>
            <p:sp>
              <p:nvSpPr>
                <p:cNvPr id="41" name="Can 40">
                  <a:extLst>
                    <a:ext uri="{FF2B5EF4-FFF2-40B4-BE49-F238E27FC236}">
                      <a16:creationId xmlns:a16="http://schemas.microsoft.com/office/drawing/2014/main" id="{D8BC20EF-9849-F14A-8DE5-3EC783CA1ADB}"/>
                    </a:ext>
                  </a:extLst>
                </p:cNvPr>
                <p:cNvSpPr/>
                <p:nvPr/>
              </p:nvSpPr>
              <p:spPr>
                <a:xfrm>
                  <a:off x="2470530" y="2820880"/>
                  <a:ext cx="793020" cy="438571"/>
                </a:xfrm>
                <a:prstGeom prst="can">
                  <a:avLst>
                    <a:gd name="adj" fmla="val 38571"/>
                  </a:avLst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Can 41">
                  <a:extLst>
                    <a:ext uri="{FF2B5EF4-FFF2-40B4-BE49-F238E27FC236}">
                      <a16:creationId xmlns:a16="http://schemas.microsoft.com/office/drawing/2014/main" id="{E0B74EF6-AA60-1548-8E51-924FF3DB5E7A}"/>
                    </a:ext>
                  </a:extLst>
                </p:cNvPr>
                <p:cNvSpPr/>
                <p:nvPr/>
              </p:nvSpPr>
              <p:spPr>
                <a:xfrm>
                  <a:off x="2470530" y="1868557"/>
                  <a:ext cx="793020" cy="3295547"/>
                </a:xfrm>
                <a:prstGeom prst="can">
                  <a:avLst>
                    <a:gd name="adj" fmla="val 15499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Down Arrow 42">
                  <a:extLst>
                    <a:ext uri="{FF2B5EF4-FFF2-40B4-BE49-F238E27FC236}">
                      <a16:creationId xmlns:a16="http://schemas.microsoft.com/office/drawing/2014/main" id="{954ED917-8D26-1741-9588-A1FE42BE0AB1}"/>
                    </a:ext>
                  </a:extLst>
                </p:cNvPr>
                <p:cNvSpPr/>
                <p:nvPr/>
              </p:nvSpPr>
              <p:spPr>
                <a:xfrm>
                  <a:off x="2771028" y="2649695"/>
                  <a:ext cx="212242" cy="263249"/>
                </a:xfrm>
                <a:prstGeom prst="down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1E4740E-BCB7-5E43-A28B-5B59F46F9DB7}"/>
                  </a:ext>
                </a:extLst>
              </p:cNvPr>
              <p:cNvSpPr txBox="1"/>
              <p:nvPr/>
            </p:nvSpPr>
            <p:spPr>
              <a:xfrm>
                <a:off x="482581" y="3865267"/>
                <a:ext cx="928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gas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CF6FE2B-C1F6-C94E-B0A3-8FA2CDB5C689}"/>
                </a:ext>
              </a:extLst>
            </p:cNvPr>
            <p:cNvGrpSpPr/>
            <p:nvPr/>
          </p:nvGrpSpPr>
          <p:grpSpPr>
            <a:xfrm>
              <a:off x="2298294" y="1868552"/>
              <a:ext cx="1071912" cy="3295547"/>
              <a:chOff x="1597695" y="1868552"/>
              <a:chExt cx="1071912" cy="329554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0E91AE3-B784-E74C-8677-12FF5F2A2644}"/>
                  </a:ext>
                </a:extLst>
              </p:cNvPr>
              <p:cNvGrpSpPr/>
              <p:nvPr/>
            </p:nvGrpSpPr>
            <p:grpSpPr>
              <a:xfrm>
                <a:off x="1597695" y="1868552"/>
                <a:ext cx="1071912" cy="3295547"/>
                <a:chOff x="433910" y="1868557"/>
                <a:chExt cx="1071912" cy="3295547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8A5387BA-5BCC-3047-95AB-E0646468A367}"/>
                    </a:ext>
                  </a:extLst>
                </p:cNvPr>
                <p:cNvGrpSpPr/>
                <p:nvPr/>
              </p:nvGrpSpPr>
              <p:grpSpPr>
                <a:xfrm>
                  <a:off x="433910" y="1868557"/>
                  <a:ext cx="793020" cy="3295547"/>
                  <a:chOff x="2470530" y="1868557"/>
                  <a:chExt cx="793020" cy="3295547"/>
                </a:xfrm>
              </p:grpSpPr>
              <p:sp>
                <p:nvSpPr>
                  <p:cNvPr id="50" name="Can 49">
                    <a:extLst>
                      <a:ext uri="{FF2B5EF4-FFF2-40B4-BE49-F238E27FC236}">
                        <a16:creationId xmlns:a16="http://schemas.microsoft.com/office/drawing/2014/main" id="{807EE12B-0072-3445-9401-8DC0FF07F137}"/>
                      </a:ext>
                    </a:extLst>
                  </p:cNvPr>
                  <p:cNvSpPr/>
                  <p:nvPr/>
                </p:nvSpPr>
                <p:spPr>
                  <a:xfrm>
                    <a:off x="2470530" y="3319646"/>
                    <a:ext cx="793020" cy="438571"/>
                  </a:xfrm>
                  <a:prstGeom prst="can">
                    <a:avLst>
                      <a:gd name="adj" fmla="val 38571"/>
                    </a:avLst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Can 50">
                    <a:extLst>
                      <a:ext uri="{FF2B5EF4-FFF2-40B4-BE49-F238E27FC236}">
                        <a16:creationId xmlns:a16="http://schemas.microsoft.com/office/drawing/2014/main" id="{34D9E0EB-C56F-254F-9E8E-4B31CE8100CE}"/>
                      </a:ext>
                    </a:extLst>
                  </p:cNvPr>
                  <p:cNvSpPr/>
                  <p:nvPr/>
                </p:nvSpPr>
                <p:spPr>
                  <a:xfrm>
                    <a:off x="2470530" y="1868557"/>
                    <a:ext cx="793020" cy="3295547"/>
                  </a:xfrm>
                  <a:prstGeom prst="can">
                    <a:avLst>
                      <a:gd name="adj" fmla="val 15499"/>
                    </a:avLst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Down Arrow 51">
                    <a:extLst>
                      <a:ext uri="{FF2B5EF4-FFF2-40B4-BE49-F238E27FC236}">
                        <a16:creationId xmlns:a16="http://schemas.microsoft.com/office/drawing/2014/main" id="{C419BA67-6910-B648-8B2A-1978CD1D3411}"/>
                      </a:ext>
                    </a:extLst>
                  </p:cNvPr>
                  <p:cNvSpPr/>
                  <p:nvPr/>
                </p:nvSpPr>
                <p:spPr>
                  <a:xfrm>
                    <a:off x="2771028" y="3148461"/>
                    <a:ext cx="212242" cy="263249"/>
                  </a:xfrm>
                  <a:prstGeom prst="downArrow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076594B-8289-824E-9286-16EC3FDC7D6C}"/>
                    </a:ext>
                  </a:extLst>
                </p:cNvPr>
                <p:cNvSpPr txBox="1"/>
                <p:nvPr/>
              </p:nvSpPr>
              <p:spPr>
                <a:xfrm>
                  <a:off x="577685" y="4043789"/>
                  <a:ext cx="9281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gas</a:t>
                  </a: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DDF5D38-3FB2-8A4A-A01A-F631016E39C5}"/>
                  </a:ext>
                </a:extLst>
              </p:cNvPr>
              <p:cNvSpPr txBox="1"/>
              <p:nvPr/>
            </p:nvSpPr>
            <p:spPr>
              <a:xfrm>
                <a:off x="1598356" y="4738420"/>
                <a:ext cx="928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liquid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09B4E2E-F18F-A740-A6D0-916CBE15CB1F}"/>
                </a:ext>
              </a:extLst>
            </p:cNvPr>
            <p:cNvGrpSpPr/>
            <p:nvPr/>
          </p:nvGrpSpPr>
          <p:grpSpPr>
            <a:xfrm>
              <a:off x="3435185" y="1868552"/>
              <a:ext cx="936850" cy="3306132"/>
              <a:chOff x="1597695" y="1868552"/>
              <a:chExt cx="936850" cy="3306132"/>
            </a:xfrm>
          </p:grpSpPr>
          <p:sp>
            <p:nvSpPr>
              <p:cNvPr id="59" name="Can 58">
                <a:extLst>
                  <a:ext uri="{FF2B5EF4-FFF2-40B4-BE49-F238E27FC236}">
                    <a16:creationId xmlns:a16="http://schemas.microsoft.com/office/drawing/2014/main" id="{25FA3EAF-8C67-8D4D-B0ED-16619379E3C3}"/>
                  </a:ext>
                </a:extLst>
              </p:cNvPr>
              <p:cNvSpPr/>
              <p:nvPr/>
            </p:nvSpPr>
            <p:spPr>
              <a:xfrm>
                <a:off x="1598006" y="4469430"/>
                <a:ext cx="793020" cy="705254"/>
              </a:xfrm>
              <a:prstGeom prst="can">
                <a:avLst>
                  <a:gd name="adj" fmla="val 25860"/>
                </a:avLst>
              </a:prstGeom>
              <a:solidFill>
                <a:schemeClr val="accent1"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69154AE-69FA-1349-BA04-58148B656F2F}"/>
                  </a:ext>
                </a:extLst>
              </p:cNvPr>
              <p:cNvGrpSpPr/>
              <p:nvPr/>
            </p:nvGrpSpPr>
            <p:grpSpPr>
              <a:xfrm>
                <a:off x="1597695" y="1868552"/>
                <a:ext cx="793020" cy="3295547"/>
                <a:chOff x="2470530" y="1868557"/>
                <a:chExt cx="793020" cy="3295547"/>
              </a:xfrm>
            </p:grpSpPr>
            <p:sp>
              <p:nvSpPr>
                <p:cNvPr id="62" name="Can 61">
                  <a:extLst>
                    <a:ext uri="{FF2B5EF4-FFF2-40B4-BE49-F238E27FC236}">
                      <a16:creationId xmlns:a16="http://schemas.microsoft.com/office/drawing/2014/main" id="{B8623419-5583-A84E-AF22-AFA5DEAF8B00}"/>
                    </a:ext>
                  </a:extLst>
                </p:cNvPr>
                <p:cNvSpPr/>
                <p:nvPr/>
              </p:nvSpPr>
              <p:spPr>
                <a:xfrm>
                  <a:off x="2470530" y="4212042"/>
                  <a:ext cx="793020" cy="438571"/>
                </a:xfrm>
                <a:prstGeom prst="can">
                  <a:avLst>
                    <a:gd name="adj" fmla="val 38571"/>
                  </a:avLst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Can 62">
                  <a:extLst>
                    <a:ext uri="{FF2B5EF4-FFF2-40B4-BE49-F238E27FC236}">
                      <a16:creationId xmlns:a16="http://schemas.microsoft.com/office/drawing/2014/main" id="{216987FE-4162-7A4D-9982-7B1540BEA528}"/>
                    </a:ext>
                  </a:extLst>
                </p:cNvPr>
                <p:cNvSpPr/>
                <p:nvPr/>
              </p:nvSpPr>
              <p:spPr>
                <a:xfrm>
                  <a:off x="2470530" y="1868557"/>
                  <a:ext cx="793020" cy="3295547"/>
                </a:xfrm>
                <a:prstGeom prst="can">
                  <a:avLst>
                    <a:gd name="adj" fmla="val 15499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Down Arrow 63">
                  <a:extLst>
                    <a:ext uri="{FF2B5EF4-FFF2-40B4-BE49-F238E27FC236}">
                      <a16:creationId xmlns:a16="http://schemas.microsoft.com/office/drawing/2014/main" id="{E888A141-D6BA-1B4B-BE23-81AE20326D6D}"/>
                    </a:ext>
                  </a:extLst>
                </p:cNvPr>
                <p:cNvSpPr/>
                <p:nvPr/>
              </p:nvSpPr>
              <p:spPr>
                <a:xfrm>
                  <a:off x="2771028" y="4027002"/>
                  <a:ext cx="212242" cy="263249"/>
                </a:xfrm>
                <a:prstGeom prst="down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78B4BDF-72F2-5B4A-95BF-BB60EA72F779}"/>
                  </a:ext>
                </a:extLst>
              </p:cNvPr>
              <p:cNvSpPr txBox="1"/>
              <p:nvPr/>
            </p:nvSpPr>
            <p:spPr>
              <a:xfrm>
                <a:off x="1606408" y="4726408"/>
                <a:ext cx="928137" cy="36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liquid</a:t>
                </a:r>
              </a:p>
            </p:txBody>
          </p:sp>
        </p:grp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EC487E2D-1071-E040-AA0D-B9FC7D1E715C}"/>
              </a:ext>
            </a:extLst>
          </p:cNvPr>
          <p:cNvSpPr/>
          <p:nvPr/>
        </p:nvSpPr>
        <p:spPr>
          <a:xfrm>
            <a:off x="0" y="-6934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3D2E0E-3F74-0C4B-B2E0-B5F2024663B2}"/>
              </a:ext>
            </a:extLst>
          </p:cNvPr>
          <p:cNvSpPr txBox="1"/>
          <p:nvPr/>
        </p:nvSpPr>
        <p:spPr>
          <a:xfrm>
            <a:off x="1226224" y="3301067"/>
            <a:ext cx="3796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Isothermal compression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85B531-E95F-0646-B35B-C2B2A5DCE8BA}"/>
              </a:ext>
            </a:extLst>
          </p:cNvPr>
          <p:cNvGrpSpPr/>
          <p:nvPr/>
        </p:nvGrpSpPr>
        <p:grpSpPr>
          <a:xfrm>
            <a:off x="6578295" y="2167704"/>
            <a:ext cx="5126901" cy="4422393"/>
            <a:chOff x="5856631" y="304682"/>
            <a:chExt cx="5888240" cy="4954945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11646A6-A3F9-354E-90D4-8611E7C36A68}"/>
                </a:ext>
              </a:extLst>
            </p:cNvPr>
            <p:cNvGrpSpPr/>
            <p:nvPr/>
          </p:nvGrpSpPr>
          <p:grpSpPr>
            <a:xfrm>
              <a:off x="5856631" y="304682"/>
              <a:ext cx="5888240" cy="4954945"/>
              <a:chOff x="540356" y="1135901"/>
              <a:chExt cx="5888240" cy="4954945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E0DB48F-C033-5445-9F04-47A47AD1CE34}"/>
                  </a:ext>
                </a:extLst>
              </p:cNvPr>
              <p:cNvGrpSpPr/>
              <p:nvPr/>
            </p:nvGrpSpPr>
            <p:grpSpPr>
              <a:xfrm>
                <a:off x="540356" y="1135901"/>
                <a:ext cx="5888240" cy="4954945"/>
                <a:chOff x="3460831" y="243067"/>
                <a:chExt cx="5888240" cy="4954945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6D8BD395-B11A-014B-B959-4A346AB966C3}"/>
                    </a:ext>
                  </a:extLst>
                </p:cNvPr>
                <p:cNvGrpSpPr/>
                <p:nvPr/>
              </p:nvGrpSpPr>
              <p:grpSpPr>
                <a:xfrm>
                  <a:off x="3460831" y="243067"/>
                  <a:ext cx="5888240" cy="4954945"/>
                  <a:chOff x="3460831" y="277792"/>
                  <a:chExt cx="5888240" cy="4954945"/>
                </a:xfrm>
              </p:grpSpPr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0B462123-7971-C140-A575-ADDE68BC32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460831" y="277792"/>
                    <a:ext cx="5888240" cy="4954945"/>
                  </a:xfrm>
                  <a:prstGeom prst="rect">
                    <a:avLst/>
                  </a:prstGeom>
                </p:spPr>
              </p:pic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EC7EB702-D1D5-AC40-A28C-1EAC8E5EC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060068" y="2457638"/>
                    <a:ext cx="605127" cy="360270"/>
                  </a:xfrm>
                  <a:prstGeom prst="line">
                    <a:avLst/>
                  </a:prstGeom>
                  <a:ln w="127000">
                    <a:solidFill>
                      <a:srgbClr val="00B050">
                        <a:alpha val="58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7" name="Freeform 96">
                    <a:extLst>
                      <a:ext uri="{FF2B5EF4-FFF2-40B4-BE49-F238E27FC236}">
                        <a16:creationId xmlns:a16="http://schemas.microsoft.com/office/drawing/2014/main" id="{BE72C929-639B-F14C-A421-8F6954A7657D}"/>
                      </a:ext>
                    </a:extLst>
                  </p:cNvPr>
                  <p:cNvSpPr/>
                  <p:nvPr/>
                </p:nvSpPr>
                <p:spPr>
                  <a:xfrm>
                    <a:off x="6284715" y="1104453"/>
                    <a:ext cx="1265535" cy="2431575"/>
                  </a:xfrm>
                  <a:custGeom>
                    <a:avLst/>
                    <a:gdLst>
                      <a:gd name="connsiteX0" fmla="*/ 1265535 w 1265535"/>
                      <a:gd name="connsiteY0" fmla="*/ 2431575 h 2431575"/>
                      <a:gd name="connsiteX1" fmla="*/ 917193 w 1265535"/>
                      <a:gd name="connsiteY1" fmla="*/ 2039690 h 2431575"/>
                      <a:gd name="connsiteX2" fmla="*/ 670450 w 1265535"/>
                      <a:gd name="connsiteY2" fmla="*/ 1749404 h 2431575"/>
                      <a:gd name="connsiteX3" fmla="*/ 467250 w 1265535"/>
                      <a:gd name="connsiteY3" fmla="*/ 1488147 h 2431575"/>
                      <a:gd name="connsiteX4" fmla="*/ 365650 w 1265535"/>
                      <a:gd name="connsiteY4" fmla="*/ 1299461 h 2431575"/>
                      <a:gd name="connsiteX5" fmla="*/ 307593 w 1265535"/>
                      <a:gd name="connsiteY5" fmla="*/ 1183347 h 2431575"/>
                      <a:gd name="connsiteX6" fmla="*/ 235021 w 1265535"/>
                      <a:gd name="connsiteY6" fmla="*/ 1168832 h 2431575"/>
                      <a:gd name="connsiteX7" fmla="*/ 176964 w 1265535"/>
                      <a:gd name="connsiteY7" fmla="*/ 1154318 h 2431575"/>
                      <a:gd name="connsiteX8" fmla="*/ 118907 w 1265535"/>
                      <a:gd name="connsiteY8" fmla="*/ 1038204 h 2431575"/>
                      <a:gd name="connsiteX9" fmla="*/ 60850 w 1265535"/>
                      <a:gd name="connsiteY9" fmla="*/ 849518 h 2431575"/>
                      <a:gd name="connsiteX10" fmla="*/ 31821 w 1265535"/>
                      <a:gd name="connsiteY10" fmla="*/ 544718 h 2431575"/>
                      <a:gd name="connsiteX11" fmla="*/ 31821 w 1265535"/>
                      <a:gd name="connsiteY11" fmla="*/ 297975 h 2431575"/>
                      <a:gd name="connsiteX12" fmla="*/ 2793 w 1265535"/>
                      <a:gd name="connsiteY12" fmla="*/ 22204 h 2431575"/>
                      <a:gd name="connsiteX13" fmla="*/ 2793 w 1265535"/>
                      <a:gd name="connsiteY13" fmla="*/ 36718 h 2431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265535" h="2431575">
                        <a:moveTo>
                          <a:pt x="1265535" y="2431575"/>
                        </a:moveTo>
                        <a:lnTo>
                          <a:pt x="917193" y="2039690"/>
                        </a:lnTo>
                        <a:cubicBezTo>
                          <a:pt x="818012" y="1925995"/>
                          <a:pt x="745440" y="1841328"/>
                          <a:pt x="670450" y="1749404"/>
                        </a:cubicBezTo>
                        <a:cubicBezTo>
                          <a:pt x="595460" y="1657480"/>
                          <a:pt x="518050" y="1563138"/>
                          <a:pt x="467250" y="1488147"/>
                        </a:cubicBezTo>
                        <a:cubicBezTo>
                          <a:pt x="416450" y="1413156"/>
                          <a:pt x="392259" y="1350261"/>
                          <a:pt x="365650" y="1299461"/>
                        </a:cubicBezTo>
                        <a:cubicBezTo>
                          <a:pt x="339041" y="1248661"/>
                          <a:pt x="307593" y="1183347"/>
                          <a:pt x="307593" y="1183347"/>
                        </a:cubicBezTo>
                        <a:cubicBezTo>
                          <a:pt x="285822" y="1161576"/>
                          <a:pt x="235021" y="1168832"/>
                          <a:pt x="235021" y="1168832"/>
                        </a:cubicBezTo>
                        <a:cubicBezTo>
                          <a:pt x="213249" y="1163994"/>
                          <a:pt x="196316" y="1176089"/>
                          <a:pt x="176964" y="1154318"/>
                        </a:cubicBezTo>
                        <a:cubicBezTo>
                          <a:pt x="157612" y="1132547"/>
                          <a:pt x="138259" y="1089004"/>
                          <a:pt x="118907" y="1038204"/>
                        </a:cubicBezTo>
                        <a:cubicBezTo>
                          <a:pt x="99555" y="987404"/>
                          <a:pt x="75364" y="931766"/>
                          <a:pt x="60850" y="849518"/>
                        </a:cubicBezTo>
                        <a:cubicBezTo>
                          <a:pt x="46336" y="767270"/>
                          <a:pt x="36659" y="636642"/>
                          <a:pt x="31821" y="544718"/>
                        </a:cubicBezTo>
                        <a:cubicBezTo>
                          <a:pt x="26983" y="452794"/>
                          <a:pt x="36659" y="385061"/>
                          <a:pt x="31821" y="297975"/>
                        </a:cubicBezTo>
                        <a:cubicBezTo>
                          <a:pt x="26983" y="210889"/>
                          <a:pt x="2793" y="22204"/>
                          <a:pt x="2793" y="22204"/>
                        </a:cubicBezTo>
                        <a:cubicBezTo>
                          <a:pt x="-2045" y="-21339"/>
                          <a:pt x="374" y="7689"/>
                          <a:pt x="2793" y="36718"/>
                        </a:cubicBezTo>
                      </a:path>
                    </a:pathLst>
                  </a:custGeom>
                  <a:noFill/>
                  <a:ln w="127000">
                    <a:solidFill>
                      <a:schemeClr val="accent2">
                        <a:alpha val="62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Freeform 97">
                    <a:extLst>
                      <a:ext uri="{FF2B5EF4-FFF2-40B4-BE49-F238E27FC236}">
                        <a16:creationId xmlns:a16="http://schemas.microsoft.com/office/drawing/2014/main" id="{3229F4C7-BBF4-DE4E-82E6-E00734FB9940}"/>
                      </a:ext>
                    </a:extLst>
                  </p:cNvPr>
                  <p:cNvSpPr/>
                  <p:nvPr/>
                </p:nvSpPr>
                <p:spPr>
                  <a:xfrm>
                    <a:off x="6908800" y="1027391"/>
                    <a:ext cx="1219200" cy="2017486"/>
                  </a:xfrm>
                  <a:custGeom>
                    <a:avLst/>
                    <a:gdLst>
                      <a:gd name="connsiteX0" fmla="*/ 1219200 w 1219200"/>
                      <a:gd name="connsiteY0" fmla="*/ 2017486 h 2017486"/>
                      <a:gd name="connsiteX1" fmla="*/ 885371 w 1219200"/>
                      <a:gd name="connsiteY1" fmla="*/ 1698171 h 2017486"/>
                      <a:gd name="connsiteX2" fmla="*/ 667657 w 1219200"/>
                      <a:gd name="connsiteY2" fmla="*/ 1451428 h 2017486"/>
                      <a:gd name="connsiteX3" fmla="*/ 406400 w 1219200"/>
                      <a:gd name="connsiteY3" fmla="*/ 1030514 h 2017486"/>
                      <a:gd name="connsiteX4" fmla="*/ 188686 w 1219200"/>
                      <a:gd name="connsiteY4" fmla="*/ 595086 h 2017486"/>
                      <a:gd name="connsiteX5" fmla="*/ 72571 w 1219200"/>
                      <a:gd name="connsiteY5" fmla="*/ 217714 h 2017486"/>
                      <a:gd name="connsiteX6" fmla="*/ 0 w 1219200"/>
                      <a:gd name="connsiteY6" fmla="*/ 0 h 2017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19200" h="2017486">
                        <a:moveTo>
                          <a:pt x="1219200" y="2017486"/>
                        </a:moveTo>
                        <a:cubicBezTo>
                          <a:pt x="1098247" y="1905000"/>
                          <a:pt x="977295" y="1792514"/>
                          <a:pt x="885371" y="1698171"/>
                        </a:cubicBezTo>
                        <a:cubicBezTo>
                          <a:pt x="793447" y="1603828"/>
                          <a:pt x="747485" y="1562704"/>
                          <a:pt x="667657" y="1451428"/>
                        </a:cubicBezTo>
                        <a:cubicBezTo>
                          <a:pt x="587829" y="1340152"/>
                          <a:pt x="486228" y="1173238"/>
                          <a:pt x="406400" y="1030514"/>
                        </a:cubicBezTo>
                        <a:cubicBezTo>
                          <a:pt x="326572" y="887790"/>
                          <a:pt x="244324" y="730553"/>
                          <a:pt x="188686" y="595086"/>
                        </a:cubicBezTo>
                        <a:cubicBezTo>
                          <a:pt x="133048" y="459619"/>
                          <a:pt x="104019" y="316895"/>
                          <a:pt x="72571" y="217714"/>
                        </a:cubicBezTo>
                        <a:cubicBezTo>
                          <a:pt x="41123" y="118533"/>
                          <a:pt x="20561" y="59266"/>
                          <a:pt x="0" y="0"/>
                        </a:cubicBezTo>
                      </a:path>
                    </a:pathLst>
                  </a:custGeom>
                  <a:noFill/>
                  <a:ln w="127000">
                    <a:solidFill>
                      <a:srgbClr val="FF0000">
                        <a:alpha val="46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C2AE7391-85B8-7C4B-B31A-8DCD0C5FB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68167" y="1272876"/>
                  <a:ext cx="107686" cy="1177658"/>
                </a:xfrm>
                <a:prstGeom prst="line">
                  <a:avLst/>
                </a:prstGeom>
                <a:ln w="127000">
                  <a:solidFill>
                    <a:srgbClr val="00B050">
                      <a:alpha val="58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D9D826E7-34A2-0247-BCFC-797FF8F35029}"/>
                  </a:ext>
                </a:extLst>
              </p:cNvPr>
              <p:cNvSpPr/>
              <p:nvPr/>
            </p:nvSpPr>
            <p:spPr>
              <a:xfrm>
                <a:off x="3676207" y="2127560"/>
                <a:ext cx="1219200" cy="2017486"/>
              </a:xfrm>
              <a:custGeom>
                <a:avLst/>
                <a:gdLst>
                  <a:gd name="connsiteX0" fmla="*/ 1219200 w 1219200"/>
                  <a:gd name="connsiteY0" fmla="*/ 2017486 h 2017486"/>
                  <a:gd name="connsiteX1" fmla="*/ 885371 w 1219200"/>
                  <a:gd name="connsiteY1" fmla="*/ 1698171 h 2017486"/>
                  <a:gd name="connsiteX2" fmla="*/ 667657 w 1219200"/>
                  <a:gd name="connsiteY2" fmla="*/ 1451428 h 2017486"/>
                  <a:gd name="connsiteX3" fmla="*/ 406400 w 1219200"/>
                  <a:gd name="connsiteY3" fmla="*/ 1030514 h 2017486"/>
                  <a:gd name="connsiteX4" fmla="*/ 188686 w 1219200"/>
                  <a:gd name="connsiteY4" fmla="*/ 595086 h 2017486"/>
                  <a:gd name="connsiteX5" fmla="*/ 72571 w 1219200"/>
                  <a:gd name="connsiteY5" fmla="*/ 217714 h 2017486"/>
                  <a:gd name="connsiteX6" fmla="*/ 0 w 1219200"/>
                  <a:gd name="connsiteY6" fmla="*/ 0 h 201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" h="2017486">
                    <a:moveTo>
                      <a:pt x="1219200" y="2017486"/>
                    </a:moveTo>
                    <a:cubicBezTo>
                      <a:pt x="1098247" y="1905000"/>
                      <a:pt x="977295" y="1792514"/>
                      <a:pt x="885371" y="1698171"/>
                    </a:cubicBezTo>
                    <a:cubicBezTo>
                      <a:pt x="793447" y="1603828"/>
                      <a:pt x="747485" y="1562704"/>
                      <a:pt x="667657" y="1451428"/>
                    </a:cubicBezTo>
                    <a:cubicBezTo>
                      <a:pt x="587829" y="1340152"/>
                      <a:pt x="486228" y="1173238"/>
                      <a:pt x="406400" y="1030514"/>
                    </a:cubicBezTo>
                    <a:cubicBezTo>
                      <a:pt x="326572" y="887790"/>
                      <a:pt x="244324" y="730553"/>
                      <a:pt x="188686" y="595086"/>
                    </a:cubicBezTo>
                    <a:cubicBezTo>
                      <a:pt x="133048" y="459619"/>
                      <a:pt x="104019" y="316895"/>
                      <a:pt x="72571" y="217714"/>
                    </a:cubicBezTo>
                    <a:cubicBezTo>
                      <a:pt x="41123" y="118533"/>
                      <a:pt x="20561" y="59266"/>
                      <a:pt x="0" y="0"/>
                    </a:cubicBezTo>
                  </a:path>
                </a:pathLst>
              </a:custGeom>
              <a:noFill/>
              <a:ln w="127000">
                <a:solidFill>
                  <a:schemeClr val="accent1">
                    <a:alpha val="4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2147D5E-70A6-754E-AE63-48E9E1A6C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0642" y="1054281"/>
              <a:ext cx="1781761" cy="560419"/>
            </a:xfrm>
            <a:prstGeom prst="line">
              <a:avLst/>
            </a:prstGeom>
            <a:ln w="127000">
              <a:solidFill>
                <a:schemeClr val="tx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E26D3487-536B-7040-9786-2A598DB17FBE}"/>
              </a:ext>
            </a:extLst>
          </p:cNvPr>
          <p:cNvSpPr txBox="1"/>
          <p:nvPr/>
        </p:nvSpPr>
        <p:spPr>
          <a:xfrm>
            <a:off x="5645593" y="723332"/>
            <a:ext cx="62236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process at left corresponds to which curve? 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>
                <a:solidFill>
                  <a:srgbClr val="FF0000"/>
                </a:solidFill>
              </a:rPr>
              <a:t>Red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>
                <a:solidFill>
                  <a:srgbClr val="0070C0"/>
                </a:solidFill>
              </a:rPr>
              <a:t>Blue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>
                <a:solidFill>
                  <a:schemeClr val="accent2"/>
                </a:solidFill>
              </a:rPr>
              <a:t>Orange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39" name="Can 38">
            <a:extLst>
              <a:ext uri="{FF2B5EF4-FFF2-40B4-BE49-F238E27FC236}">
                <a16:creationId xmlns:a16="http://schemas.microsoft.com/office/drawing/2014/main" id="{92C04947-E39E-444D-9641-F6ADF3471D45}"/>
              </a:ext>
            </a:extLst>
          </p:cNvPr>
          <p:cNvSpPr/>
          <p:nvPr/>
        </p:nvSpPr>
        <p:spPr>
          <a:xfrm>
            <a:off x="2408408" y="2836443"/>
            <a:ext cx="716515" cy="404892"/>
          </a:xfrm>
          <a:prstGeom prst="can">
            <a:avLst>
              <a:gd name="adj" fmla="val 38571"/>
            </a:avLst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FEE23A-C547-204F-872F-1C6183954D8A}"/>
              </a:ext>
            </a:extLst>
          </p:cNvPr>
          <p:cNvCxnSpPr/>
          <p:nvPr/>
        </p:nvCxnSpPr>
        <p:spPr>
          <a:xfrm>
            <a:off x="1431768" y="3762732"/>
            <a:ext cx="2594800" cy="0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EF9094-522F-0CE3-AE6F-35CF31BFF85A}"/>
              </a:ext>
            </a:extLst>
          </p:cNvPr>
          <p:cNvCxnSpPr>
            <a:cxnSpLocks/>
          </p:cNvCxnSpPr>
          <p:nvPr/>
        </p:nvCxnSpPr>
        <p:spPr>
          <a:xfrm flipH="1" flipV="1">
            <a:off x="9368340" y="4540057"/>
            <a:ext cx="610050" cy="778883"/>
          </a:xfrm>
          <a:prstGeom prst="line">
            <a:avLst/>
          </a:prstGeom>
          <a:ln w="127000">
            <a:solidFill>
              <a:srgbClr val="00B050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146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C7B907-7944-9341-AE62-C3C8DFAFE256}"/>
                  </a:ext>
                </a:extLst>
              </p:cNvPr>
              <p:cNvSpPr txBox="1"/>
              <p:nvPr/>
            </p:nvSpPr>
            <p:spPr>
              <a:xfrm>
                <a:off x="165131" y="552847"/>
                <a:ext cx="11904949" cy="1362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key feature of the Adiabatic Joule-Thomson experiment</a:t>
                </a:r>
                <a:r>
                  <a:rPr lang="en-US" sz="2400" b="1" dirty="0"/>
                  <a:t> </a:t>
                </a:r>
                <a:r>
                  <a:rPr lang="en-US" sz="2400" dirty="0"/>
                  <a:t>is that </a:t>
                </a:r>
                <a:r>
                  <a:rPr lang="en-US" sz="2400" b="1" dirty="0"/>
                  <a:t>the gas follows an </a:t>
                </a:r>
                <a:r>
                  <a:rPr lang="en-US" sz="2400" b="1" dirty="0" err="1"/>
                  <a:t>isenthalp</a:t>
                </a:r>
                <a:r>
                  <a:rPr lang="en-US" sz="2400" dirty="0"/>
                  <a:t> (line of constant enthalpy) on its way out of the tank.</a:t>
                </a:r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measured how much the temperature went up or down, hence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C7B907-7944-9341-AE62-C3C8DFAFE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31" y="552847"/>
                <a:ext cx="11904949" cy="1362745"/>
              </a:xfrm>
              <a:prstGeom prst="rect">
                <a:avLst/>
              </a:prstGeom>
              <a:blipFill>
                <a:blip r:embed="rId3"/>
                <a:stretch>
                  <a:fillRect l="-639" t="-3704" b="-4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4766413-00AA-074E-BBD9-BCE265E1C7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943"/>
          <a:stretch/>
        </p:blipFill>
        <p:spPr>
          <a:xfrm>
            <a:off x="528077" y="2320096"/>
            <a:ext cx="4733036" cy="290360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11A9820-7E49-3040-B162-1849E8DBEE61}"/>
              </a:ext>
            </a:extLst>
          </p:cNvPr>
          <p:cNvSpPr/>
          <p:nvPr/>
        </p:nvSpPr>
        <p:spPr>
          <a:xfrm>
            <a:off x="359899" y="5738948"/>
            <a:ext cx="32711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https://encyclopedia2.thefreedictionary.com/</a:t>
            </a:r>
            <a:r>
              <a:rPr lang="en-US" dirty="0" err="1"/>
              <a:t>Joule-Thomson+Effect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47547E-05E1-00BD-C762-1743EEDA3A6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8 – The Adiabatic Joule-Thomson experiment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7C72B3-4C34-17A9-9887-66E061AC2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792" y="1915592"/>
            <a:ext cx="4733036" cy="3584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13F840-CD3F-0E75-80D6-2A2A77E6B403}"/>
                  </a:ext>
                </a:extLst>
              </p:cNvPr>
              <p:cNvSpPr txBox="1"/>
              <p:nvPr/>
            </p:nvSpPr>
            <p:spPr>
              <a:xfrm>
                <a:off x="6096001" y="5811724"/>
                <a:ext cx="5409234" cy="9934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This slope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𝐽𝑇</m:t>
                        </m:r>
                      </m:sub>
                    </m:sSub>
                  </m:oMath>
                </a14:m>
                <a:r>
                  <a:rPr lang="en-US" sz="2400" dirty="0"/>
                  <a:t> “Joule-Thomson coefficient” (which we’ll measure)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13F840-CD3F-0E75-80D6-2A2A77E6B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5811724"/>
                <a:ext cx="5409234" cy="993413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39AFB2-3BCC-C63C-571F-4C98948624A5}"/>
              </a:ext>
            </a:extLst>
          </p:cNvPr>
          <p:cNvCxnSpPr>
            <a:cxnSpLocks/>
          </p:cNvCxnSpPr>
          <p:nvPr/>
        </p:nvCxnSpPr>
        <p:spPr>
          <a:xfrm flipH="1" flipV="1">
            <a:off x="7654882" y="4376388"/>
            <a:ext cx="548434" cy="1362560"/>
          </a:xfrm>
          <a:prstGeom prst="straightConnector1">
            <a:avLst/>
          </a:prstGeom>
          <a:ln w="38100">
            <a:solidFill>
              <a:schemeClr val="tx1">
                <a:alpha val="52352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93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351398-FDBB-8380-C5C1-8CD481BCBCF2}"/>
                  </a:ext>
                </a:extLst>
              </p:cNvPr>
              <p:cNvSpPr txBox="1"/>
              <p:nvPr/>
            </p:nvSpPr>
            <p:spPr>
              <a:xfrm>
                <a:off x="0" y="184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8 –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b="1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351398-FDBB-8380-C5C1-8CD481BCB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4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FA79F8DE-7EB8-3CEE-A6DA-904CA7CA19C1}"/>
              </a:ext>
            </a:extLst>
          </p:cNvPr>
          <p:cNvGrpSpPr/>
          <p:nvPr/>
        </p:nvGrpSpPr>
        <p:grpSpPr>
          <a:xfrm>
            <a:off x="5086350" y="629583"/>
            <a:ext cx="6879559" cy="5857361"/>
            <a:chOff x="2800350" y="629583"/>
            <a:chExt cx="6879559" cy="585736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180AB0D-FAB4-3275-5AAF-B53379EA49EE}"/>
                </a:ext>
              </a:extLst>
            </p:cNvPr>
            <p:cNvGrpSpPr/>
            <p:nvPr/>
          </p:nvGrpSpPr>
          <p:grpSpPr>
            <a:xfrm>
              <a:off x="2800350" y="629583"/>
              <a:ext cx="6879559" cy="5857361"/>
              <a:chOff x="2800350" y="629583"/>
              <a:chExt cx="6879559" cy="5857361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327E998-513E-45B7-F8F3-064C7C071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0350" y="629583"/>
                <a:ext cx="6879559" cy="5857361"/>
              </a:xfrm>
              <a:prstGeom prst="rect">
                <a:avLst/>
              </a:prstGeom>
            </p:spPr>
          </p:pic>
          <p:sp>
            <p:nvSpPr>
              <p:cNvPr id="26" name="Up Arrow 25">
                <a:extLst>
                  <a:ext uri="{FF2B5EF4-FFF2-40B4-BE49-F238E27FC236}">
                    <a16:creationId xmlns:a16="http://schemas.microsoft.com/office/drawing/2014/main" id="{6DCEDD9A-06A1-6BB8-58F6-5EC481169AD3}"/>
                  </a:ext>
                </a:extLst>
              </p:cNvPr>
              <p:cNvSpPr/>
              <p:nvPr/>
            </p:nvSpPr>
            <p:spPr>
              <a:xfrm>
                <a:off x="3634091" y="2977236"/>
                <a:ext cx="344392" cy="1818802"/>
              </a:xfrm>
              <a:prstGeom prst="upArrow">
                <a:avLst/>
              </a:prstGeom>
              <a:gradFill>
                <a:gsLst>
                  <a:gs pos="0">
                    <a:schemeClr val="bg1">
                      <a:alpha val="71000"/>
                    </a:schemeClr>
                  </a:gs>
                  <a:gs pos="100000">
                    <a:schemeClr val="bg1"/>
                  </a:gs>
                  <a:gs pos="0">
                    <a:srgbClr val="7030A0"/>
                  </a:gs>
                </a:gsLst>
                <a:lin ang="5400000" scaled="1"/>
              </a:gradFill>
              <a:ln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B7B599D-15B9-9821-ACE4-6AE2F2C08CB8}"/>
                </a:ext>
              </a:extLst>
            </p:cNvPr>
            <p:cNvGrpSpPr/>
            <p:nvPr/>
          </p:nvGrpSpPr>
          <p:grpSpPr>
            <a:xfrm>
              <a:off x="3941276" y="1661160"/>
              <a:ext cx="4716298" cy="2561651"/>
              <a:chOff x="3941276" y="1661160"/>
              <a:chExt cx="4716298" cy="256165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343F1C-BEAE-506B-D9EF-9749008EAE20}"/>
                  </a:ext>
                </a:extLst>
              </p:cNvPr>
              <p:cNvSpPr txBox="1"/>
              <p:nvPr/>
            </p:nvSpPr>
            <p:spPr>
              <a:xfrm>
                <a:off x="7045944" y="2380342"/>
                <a:ext cx="16116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liquid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86D614D-ADC0-A599-65CE-12A220F8384F}"/>
                  </a:ext>
                </a:extLst>
              </p:cNvPr>
              <p:cNvSpPr txBox="1"/>
              <p:nvPr/>
            </p:nvSpPr>
            <p:spPr>
              <a:xfrm>
                <a:off x="6392529" y="1661160"/>
                <a:ext cx="16116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gas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E807210-0E78-6D9F-36A4-3BE90C5A18D2}"/>
                  </a:ext>
                </a:extLst>
              </p:cNvPr>
              <p:cNvSpPr txBox="1"/>
              <p:nvPr/>
            </p:nvSpPr>
            <p:spPr>
              <a:xfrm>
                <a:off x="6240129" y="3761146"/>
                <a:ext cx="16116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solid 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DE36677-1E3B-CAE9-2E6C-923AF3F2C83D}"/>
                      </a:ext>
                    </a:extLst>
                  </p:cNvPr>
                  <p:cNvSpPr txBox="1"/>
                  <p:nvPr/>
                </p:nvSpPr>
                <p:spPr>
                  <a:xfrm>
                    <a:off x="3941276" y="3219992"/>
                    <a:ext cx="980158" cy="49019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𝑣𝑎𝑝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b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DE36677-1E3B-CAE9-2E6C-923AF3F2C8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1276" y="3219992"/>
                    <a:ext cx="980158" cy="4901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82" b="-4878"/>
                    </a:stretch>
                  </a:blipFill>
                  <a:ln w="127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" name="Up Arrow 54">
                <a:extLst>
                  <a:ext uri="{FF2B5EF4-FFF2-40B4-BE49-F238E27FC236}">
                    <a16:creationId xmlns:a16="http://schemas.microsoft.com/office/drawing/2014/main" id="{132F0627-38BF-3BDC-387B-0ED84A9619A3}"/>
                  </a:ext>
                </a:extLst>
              </p:cNvPr>
              <p:cNvSpPr/>
              <p:nvPr/>
            </p:nvSpPr>
            <p:spPr>
              <a:xfrm>
                <a:off x="5976687" y="2380342"/>
                <a:ext cx="344392" cy="1204314"/>
              </a:xfrm>
              <a:prstGeom prst="upArrow">
                <a:avLst/>
              </a:prstGeom>
              <a:gradFill>
                <a:gsLst>
                  <a:gs pos="0">
                    <a:schemeClr val="bg1">
                      <a:alpha val="71000"/>
                    </a:schemeClr>
                  </a:gs>
                  <a:gs pos="100000">
                    <a:schemeClr val="bg1"/>
                  </a:gs>
                  <a:gs pos="0">
                    <a:srgbClr val="7030A0"/>
                  </a:gs>
                </a:gsLst>
                <a:lin ang="5400000" scaled="1"/>
              </a:gradFill>
              <a:ln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45BE42-D33C-B5BC-2056-1342E26397EC}"/>
                  </a:ext>
                </a:extLst>
              </p:cNvPr>
              <p:cNvSpPr txBox="1"/>
              <p:nvPr/>
            </p:nvSpPr>
            <p:spPr>
              <a:xfrm>
                <a:off x="111258" y="1368987"/>
                <a:ext cx="5427894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 designate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𝚫</m:t>
                    </m:r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𝒐</m:t>
                        </m:r>
                      </m:sup>
                    </m:sSubSup>
                  </m:oMath>
                </a14:m>
                <a:r>
                  <a:rPr lang="en-US" sz="2400" dirty="0"/>
                  <a:t> as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at some “standard state,” as a reference point.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Then we designate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as the </a:t>
                </a:r>
                <a:r>
                  <a:rPr lang="en-US" sz="2400" dirty="0">
                    <a:solidFill>
                      <a:schemeClr val="tx1"/>
                    </a:solidFill>
                  </a:rPr>
                  <a:t>change relative to that standard state. </a:t>
                </a: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This is all summed up in the formula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𝒓𝒙𝒏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𝚫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𝒓𝒙𝒏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𝒓𝒙𝒏</m:t>
                          </m:r>
                        </m:sub>
                      </m:sSub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45BE42-D33C-B5BC-2056-1342E2639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8" y="1368987"/>
                <a:ext cx="5427894" cy="4154984"/>
              </a:xfrm>
              <a:prstGeom prst="rect">
                <a:avLst/>
              </a:prstGeom>
              <a:blipFill>
                <a:blip r:embed="rId5"/>
                <a:stretch>
                  <a:fillRect l="-1632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B290F0-F3DF-9993-D031-CBCAA6E6F32A}"/>
                  </a:ext>
                </a:extLst>
              </p:cNvPr>
              <p:cNvSpPr txBox="1"/>
              <p:nvPr/>
            </p:nvSpPr>
            <p:spPr>
              <a:xfrm>
                <a:off x="7127320" y="2666065"/>
                <a:ext cx="980158" cy="49019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B290F0-F3DF-9993-D031-CBCAA6E6F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320" y="2666065"/>
                <a:ext cx="980158" cy="490199"/>
              </a:xfrm>
              <a:prstGeom prst="rect">
                <a:avLst/>
              </a:prstGeom>
              <a:blipFill>
                <a:blip r:embed="rId6"/>
                <a:stretch>
                  <a:fillRect b="-243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500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-12719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CFF312-85CF-3140-B76B-4E107CED9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43"/>
          <a:stretch/>
        </p:blipFill>
        <p:spPr>
          <a:xfrm>
            <a:off x="6259144" y="887557"/>
            <a:ext cx="3475828" cy="2132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238813-6186-1044-9C81-F470C194ED35}"/>
                  </a:ext>
                </a:extLst>
              </p:cNvPr>
              <p:cNvSpPr txBox="1"/>
              <p:nvPr/>
            </p:nvSpPr>
            <p:spPr>
              <a:xfrm>
                <a:off x="6259144" y="3268902"/>
                <a:ext cx="569144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used the temperature of the gas coming out of the tank to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, which we equated to  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238813-6186-1044-9C81-F470C194E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144" y="3268902"/>
                <a:ext cx="5691447" cy="1200329"/>
              </a:xfrm>
              <a:prstGeom prst="rect">
                <a:avLst/>
              </a:prstGeom>
              <a:blipFill>
                <a:blip r:embed="rId3"/>
                <a:stretch>
                  <a:fillRect l="-1559" t="-4211" r="-178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848477-8755-4842-89E6-A85A34F7B368}"/>
                  </a:ext>
                </a:extLst>
              </p:cNvPr>
              <p:cNvSpPr txBox="1"/>
              <p:nvPr/>
            </p:nvSpPr>
            <p:spPr>
              <a:xfrm>
                <a:off x="6987061" y="4612220"/>
                <a:ext cx="2417240" cy="1894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848477-8755-4842-89E6-A85A34F7B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061" y="4612220"/>
                <a:ext cx="2417240" cy="1894749"/>
              </a:xfrm>
              <a:prstGeom prst="rect">
                <a:avLst/>
              </a:prstGeom>
              <a:blipFill>
                <a:blip r:embed="rId4"/>
                <a:stretch>
                  <a:fillRect l="-4188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1F9EA58-420A-93AD-F8A0-926E752ECBCB}"/>
              </a:ext>
            </a:extLst>
          </p:cNvPr>
          <p:cNvSpPr txBox="1"/>
          <p:nvPr/>
        </p:nvSpPr>
        <p:spPr>
          <a:xfrm>
            <a:off x="2007300" y="1542246"/>
            <a:ext cx="213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183E00-ABC2-C919-A6A3-42C819508A35}"/>
              </a:ext>
            </a:extLst>
          </p:cNvPr>
          <p:cNvGrpSpPr/>
          <p:nvPr/>
        </p:nvGrpSpPr>
        <p:grpSpPr>
          <a:xfrm>
            <a:off x="404553" y="531167"/>
            <a:ext cx="5821887" cy="4704760"/>
            <a:chOff x="404553" y="531167"/>
            <a:chExt cx="5821887" cy="47047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BF0F993-7D9A-213D-504A-06068A85D3CF}"/>
                </a:ext>
              </a:extLst>
            </p:cNvPr>
            <p:cNvGrpSpPr/>
            <p:nvPr/>
          </p:nvGrpSpPr>
          <p:grpSpPr>
            <a:xfrm>
              <a:off x="404553" y="531167"/>
              <a:ext cx="5821887" cy="4704760"/>
              <a:chOff x="404553" y="531167"/>
              <a:chExt cx="5821887" cy="4704760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83B3425C-3F6A-44E2-1A15-3E01139067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26" t="20287" r="17045" b="11111"/>
              <a:stretch/>
            </p:blipFill>
            <p:spPr bwMode="auto">
              <a:xfrm>
                <a:off x="404553" y="531167"/>
                <a:ext cx="5691447" cy="4704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BE8286C-75E8-99DE-3C78-C7D3BC9B5E93}"/>
                  </a:ext>
                </a:extLst>
              </p:cNvPr>
              <p:cNvGrpSpPr/>
              <p:nvPr/>
            </p:nvGrpSpPr>
            <p:grpSpPr>
              <a:xfrm>
                <a:off x="584407" y="3969755"/>
                <a:ext cx="5642033" cy="485418"/>
                <a:chOff x="3967165" y="4034915"/>
                <a:chExt cx="5642033" cy="485418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6D6C7BD-C04D-A668-8310-4ED5D244BA99}"/>
                    </a:ext>
                  </a:extLst>
                </p:cNvPr>
                <p:cNvSpPr txBox="1"/>
                <p:nvPr/>
              </p:nvSpPr>
              <p:spPr>
                <a:xfrm rot="20887029">
                  <a:off x="7471788" y="4151001"/>
                  <a:ext cx="21374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T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BB7680B-BCB3-9835-B2BB-84FF9EDE30CE}"/>
                    </a:ext>
                  </a:extLst>
                </p:cNvPr>
                <p:cNvSpPr txBox="1"/>
                <p:nvPr/>
              </p:nvSpPr>
              <p:spPr>
                <a:xfrm>
                  <a:off x="3967165" y="4034915"/>
                  <a:ext cx="3301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P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FAE06D7-00EC-3A05-82B5-602F9DCF17AF}"/>
                    </a:ext>
                  </a:extLst>
                </p:cNvPr>
                <p:cNvSpPr txBox="1"/>
                <p:nvPr/>
              </p:nvSpPr>
              <p:spPr>
                <a:xfrm>
                  <a:off x="1692463" y="1081998"/>
                  <a:ext cx="62967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FAE06D7-00EC-3A05-82B5-602F9DCF17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463" y="1081998"/>
                  <a:ext cx="629674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84156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0DC144-BB60-8D4F-A1A3-CAEC2D8534E3}"/>
                  </a:ext>
                </a:extLst>
              </p:cNvPr>
              <p:cNvSpPr txBox="1"/>
              <p:nvPr/>
            </p:nvSpPr>
            <p:spPr>
              <a:xfrm>
                <a:off x="5486400" y="1769616"/>
                <a:ext cx="607375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The p</a:t>
                </a:r>
                <a:r>
                  <a:rPr lang="en-US" sz="2400" b="0" dirty="0">
                    <a:ea typeface="Cambria Math" panose="02040503050406030204" pitchFamily="18" charset="0"/>
                  </a:rPr>
                  <a:t>hysical property of the liquid and vapor responsible for the reduction in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at higher temperatures can be ascribed to their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ea typeface="Cambria Math" panose="02040503050406030204" pitchFamily="18" charset="0"/>
                  </a:rPr>
                  <a:t>Deviation from ideal behavior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ea typeface="Cambria Math" panose="02040503050406030204" pitchFamily="18" charset="0"/>
                  </a:rPr>
                  <a:t>Difference in entropies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ea typeface="Cambria Math" panose="02040503050406030204" pitchFamily="18" charset="0"/>
                  </a:rPr>
                  <a:t>Difference in heat capacities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ea typeface="Cambria Math" panose="02040503050406030204" pitchFamily="18" charset="0"/>
                  </a:rPr>
                  <a:t>Difference in Gibbs energies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0DC144-BB60-8D4F-A1A3-CAEC2D853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769616"/>
                <a:ext cx="6073750" cy="3046988"/>
              </a:xfrm>
              <a:prstGeom prst="rect">
                <a:avLst/>
              </a:prstGeom>
              <a:blipFill>
                <a:blip r:embed="rId2"/>
                <a:stretch>
                  <a:fillRect l="-1670" t="-1660" b="-3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16E82BE5-148A-C545-9156-BF3A1E6177F5}"/>
              </a:ext>
            </a:extLst>
          </p:cNvPr>
          <p:cNvGrpSpPr/>
          <p:nvPr/>
        </p:nvGrpSpPr>
        <p:grpSpPr>
          <a:xfrm>
            <a:off x="389610" y="1941491"/>
            <a:ext cx="4367818" cy="3647779"/>
            <a:chOff x="7558432" y="3507294"/>
            <a:chExt cx="3449154" cy="27185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CFB11A-70B0-9A4C-9B96-9206F5E8C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432" y="3507294"/>
              <a:ext cx="3449154" cy="2718580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0963B5E-C7C2-7D41-B5D5-02CBEB4CDF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1019" y="4656982"/>
              <a:ext cx="0" cy="834178"/>
            </a:xfrm>
            <a:prstGeom prst="straightConnector1">
              <a:avLst/>
            </a:prstGeom>
            <a:ln w="101600">
              <a:solidFill>
                <a:schemeClr val="bg2">
                  <a:lumMod val="7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A4ECA9D-B74B-F54D-9D17-216D75E3E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1058" y="3712936"/>
              <a:ext cx="0" cy="52827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784A5B-BFAA-0849-8251-4D1E75CEC85B}"/>
              </a:ext>
            </a:extLst>
          </p:cNvPr>
          <p:cNvSpPr txBox="1"/>
          <p:nvPr/>
        </p:nvSpPr>
        <p:spPr>
          <a:xfrm>
            <a:off x="886566" y="1390095"/>
            <a:ext cx="4471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Upper surface is vapor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08B3F-9D82-034F-A192-AFA54C32DB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FC7E07-A42B-984A-9E0D-919CD3B2A088}"/>
              </a:ext>
            </a:extLst>
          </p:cNvPr>
          <p:cNvSpPr txBox="1"/>
          <p:nvPr/>
        </p:nvSpPr>
        <p:spPr>
          <a:xfrm>
            <a:off x="886566" y="5674284"/>
            <a:ext cx="4471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Lower surface is liquid</a:t>
            </a:r>
          </a:p>
        </p:txBody>
      </p:sp>
    </p:spTree>
    <p:extLst>
      <p:ext uri="{BB962C8B-B14F-4D97-AF65-F5344CB8AC3E}">
        <p14:creationId xmlns:p14="http://schemas.microsoft.com/office/powerpoint/2010/main" val="753519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0F4A3857-F146-E84E-8A76-57C0B6968B0E}"/>
              </a:ext>
            </a:extLst>
          </p:cNvPr>
          <p:cNvSpPr/>
          <p:nvPr/>
        </p:nvSpPr>
        <p:spPr>
          <a:xfrm>
            <a:off x="5394960" y="1062990"/>
            <a:ext cx="3635006" cy="4046220"/>
          </a:xfrm>
          <a:custGeom>
            <a:avLst/>
            <a:gdLst>
              <a:gd name="connsiteX0" fmla="*/ 91440 w 3635006"/>
              <a:gd name="connsiteY0" fmla="*/ 411480 h 4046220"/>
              <a:gd name="connsiteX1" fmla="*/ 937260 w 3635006"/>
              <a:gd name="connsiteY1" fmla="*/ 125730 h 4046220"/>
              <a:gd name="connsiteX2" fmla="*/ 1748790 w 3635006"/>
              <a:gd name="connsiteY2" fmla="*/ 0 h 4046220"/>
              <a:gd name="connsiteX3" fmla="*/ 2548890 w 3635006"/>
              <a:gd name="connsiteY3" fmla="*/ 125730 h 4046220"/>
              <a:gd name="connsiteX4" fmla="*/ 3074670 w 3635006"/>
              <a:gd name="connsiteY4" fmla="*/ 457200 h 4046220"/>
              <a:gd name="connsiteX5" fmla="*/ 3463290 w 3635006"/>
              <a:gd name="connsiteY5" fmla="*/ 1108710 h 4046220"/>
              <a:gd name="connsiteX6" fmla="*/ 3634740 w 3635006"/>
              <a:gd name="connsiteY6" fmla="*/ 1817370 h 4046220"/>
              <a:gd name="connsiteX7" fmla="*/ 3497580 w 3635006"/>
              <a:gd name="connsiteY7" fmla="*/ 2503170 h 4046220"/>
              <a:gd name="connsiteX8" fmla="*/ 3303270 w 3635006"/>
              <a:gd name="connsiteY8" fmla="*/ 2846070 h 4046220"/>
              <a:gd name="connsiteX9" fmla="*/ 2811780 w 3635006"/>
              <a:gd name="connsiteY9" fmla="*/ 3234690 h 4046220"/>
              <a:gd name="connsiteX10" fmla="*/ 2274570 w 3635006"/>
              <a:gd name="connsiteY10" fmla="*/ 3429000 h 4046220"/>
              <a:gd name="connsiteX11" fmla="*/ 1600200 w 3635006"/>
              <a:gd name="connsiteY11" fmla="*/ 3577590 h 4046220"/>
              <a:gd name="connsiteX12" fmla="*/ 994410 w 3635006"/>
              <a:gd name="connsiteY12" fmla="*/ 3669030 h 4046220"/>
              <a:gd name="connsiteX13" fmla="*/ 400050 w 3635006"/>
              <a:gd name="connsiteY13" fmla="*/ 3851910 h 4046220"/>
              <a:gd name="connsiteX14" fmla="*/ 0 w 3635006"/>
              <a:gd name="connsiteY14" fmla="*/ 4046220 h 4046220"/>
              <a:gd name="connsiteX15" fmla="*/ 0 w 3635006"/>
              <a:gd name="connsiteY15" fmla="*/ 4046220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5006" h="4046220">
                <a:moveTo>
                  <a:pt x="91440" y="411480"/>
                </a:moveTo>
                <a:cubicBezTo>
                  <a:pt x="376237" y="302895"/>
                  <a:pt x="661035" y="194310"/>
                  <a:pt x="937260" y="125730"/>
                </a:cubicBezTo>
                <a:cubicBezTo>
                  <a:pt x="1213485" y="57150"/>
                  <a:pt x="1480185" y="0"/>
                  <a:pt x="1748790" y="0"/>
                </a:cubicBezTo>
                <a:cubicBezTo>
                  <a:pt x="2017395" y="0"/>
                  <a:pt x="2327910" y="49530"/>
                  <a:pt x="2548890" y="125730"/>
                </a:cubicBezTo>
                <a:cubicBezTo>
                  <a:pt x="2769870" y="201930"/>
                  <a:pt x="2922270" y="293370"/>
                  <a:pt x="3074670" y="457200"/>
                </a:cubicBezTo>
                <a:cubicBezTo>
                  <a:pt x="3227070" y="621030"/>
                  <a:pt x="3369945" y="882015"/>
                  <a:pt x="3463290" y="1108710"/>
                </a:cubicBezTo>
                <a:cubicBezTo>
                  <a:pt x="3556635" y="1335405"/>
                  <a:pt x="3629025" y="1584960"/>
                  <a:pt x="3634740" y="1817370"/>
                </a:cubicBezTo>
                <a:cubicBezTo>
                  <a:pt x="3640455" y="2049780"/>
                  <a:pt x="3552825" y="2331720"/>
                  <a:pt x="3497580" y="2503170"/>
                </a:cubicBezTo>
                <a:cubicBezTo>
                  <a:pt x="3442335" y="2674620"/>
                  <a:pt x="3417570" y="2724150"/>
                  <a:pt x="3303270" y="2846070"/>
                </a:cubicBezTo>
                <a:cubicBezTo>
                  <a:pt x="3188970" y="2967990"/>
                  <a:pt x="2983230" y="3137535"/>
                  <a:pt x="2811780" y="3234690"/>
                </a:cubicBezTo>
                <a:cubicBezTo>
                  <a:pt x="2640330" y="3331845"/>
                  <a:pt x="2476500" y="3371850"/>
                  <a:pt x="2274570" y="3429000"/>
                </a:cubicBezTo>
                <a:cubicBezTo>
                  <a:pt x="2072640" y="3486150"/>
                  <a:pt x="1813560" y="3537585"/>
                  <a:pt x="1600200" y="3577590"/>
                </a:cubicBezTo>
                <a:cubicBezTo>
                  <a:pt x="1386840" y="3617595"/>
                  <a:pt x="1194435" y="3623310"/>
                  <a:pt x="994410" y="3669030"/>
                </a:cubicBezTo>
                <a:cubicBezTo>
                  <a:pt x="794385" y="3714750"/>
                  <a:pt x="565785" y="3789045"/>
                  <a:pt x="400050" y="3851910"/>
                </a:cubicBezTo>
                <a:cubicBezTo>
                  <a:pt x="234315" y="3914775"/>
                  <a:pt x="0" y="4046220"/>
                  <a:pt x="0" y="4046220"/>
                </a:cubicBezTo>
                <a:lnTo>
                  <a:pt x="0" y="404622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FDB134-D84D-9C17-F02A-F5F4CFF6227B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/>
                      <m:t>Week</m:t>
                    </m:r>
                    <m:r>
                      <m:rPr>
                        <m:nor/>
                      </m:rPr>
                      <a:rPr lang="en-US" sz="2400" b="1" dirty="0"/>
                      <m:t> 4 –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FDB134-D84D-9C17-F02A-F5F4CFF62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blipFill>
                <a:blip r:embed="rId6"/>
                <a:stretch>
                  <a:fillRect l="-1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82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0F4A3857-F146-E84E-8A76-57C0B6968B0E}"/>
              </a:ext>
            </a:extLst>
          </p:cNvPr>
          <p:cNvSpPr/>
          <p:nvPr/>
        </p:nvSpPr>
        <p:spPr>
          <a:xfrm>
            <a:off x="5394960" y="1062990"/>
            <a:ext cx="3635006" cy="4046220"/>
          </a:xfrm>
          <a:custGeom>
            <a:avLst/>
            <a:gdLst>
              <a:gd name="connsiteX0" fmla="*/ 91440 w 3635006"/>
              <a:gd name="connsiteY0" fmla="*/ 411480 h 4046220"/>
              <a:gd name="connsiteX1" fmla="*/ 937260 w 3635006"/>
              <a:gd name="connsiteY1" fmla="*/ 125730 h 4046220"/>
              <a:gd name="connsiteX2" fmla="*/ 1748790 w 3635006"/>
              <a:gd name="connsiteY2" fmla="*/ 0 h 4046220"/>
              <a:gd name="connsiteX3" fmla="*/ 2548890 w 3635006"/>
              <a:gd name="connsiteY3" fmla="*/ 125730 h 4046220"/>
              <a:gd name="connsiteX4" fmla="*/ 3074670 w 3635006"/>
              <a:gd name="connsiteY4" fmla="*/ 457200 h 4046220"/>
              <a:gd name="connsiteX5" fmla="*/ 3463290 w 3635006"/>
              <a:gd name="connsiteY5" fmla="*/ 1108710 h 4046220"/>
              <a:gd name="connsiteX6" fmla="*/ 3634740 w 3635006"/>
              <a:gd name="connsiteY6" fmla="*/ 1817370 h 4046220"/>
              <a:gd name="connsiteX7" fmla="*/ 3497580 w 3635006"/>
              <a:gd name="connsiteY7" fmla="*/ 2503170 h 4046220"/>
              <a:gd name="connsiteX8" fmla="*/ 3303270 w 3635006"/>
              <a:gd name="connsiteY8" fmla="*/ 2846070 h 4046220"/>
              <a:gd name="connsiteX9" fmla="*/ 2811780 w 3635006"/>
              <a:gd name="connsiteY9" fmla="*/ 3234690 h 4046220"/>
              <a:gd name="connsiteX10" fmla="*/ 2274570 w 3635006"/>
              <a:gd name="connsiteY10" fmla="*/ 3429000 h 4046220"/>
              <a:gd name="connsiteX11" fmla="*/ 1600200 w 3635006"/>
              <a:gd name="connsiteY11" fmla="*/ 3577590 h 4046220"/>
              <a:gd name="connsiteX12" fmla="*/ 994410 w 3635006"/>
              <a:gd name="connsiteY12" fmla="*/ 3669030 h 4046220"/>
              <a:gd name="connsiteX13" fmla="*/ 400050 w 3635006"/>
              <a:gd name="connsiteY13" fmla="*/ 3851910 h 4046220"/>
              <a:gd name="connsiteX14" fmla="*/ 0 w 3635006"/>
              <a:gd name="connsiteY14" fmla="*/ 4046220 h 4046220"/>
              <a:gd name="connsiteX15" fmla="*/ 0 w 3635006"/>
              <a:gd name="connsiteY15" fmla="*/ 4046220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5006" h="4046220">
                <a:moveTo>
                  <a:pt x="91440" y="411480"/>
                </a:moveTo>
                <a:cubicBezTo>
                  <a:pt x="376237" y="302895"/>
                  <a:pt x="661035" y="194310"/>
                  <a:pt x="937260" y="125730"/>
                </a:cubicBezTo>
                <a:cubicBezTo>
                  <a:pt x="1213485" y="57150"/>
                  <a:pt x="1480185" y="0"/>
                  <a:pt x="1748790" y="0"/>
                </a:cubicBezTo>
                <a:cubicBezTo>
                  <a:pt x="2017395" y="0"/>
                  <a:pt x="2327910" y="49530"/>
                  <a:pt x="2548890" y="125730"/>
                </a:cubicBezTo>
                <a:cubicBezTo>
                  <a:pt x="2769870" y="201930"/>
                  <a:pt x="2922270" y="293370"/>
                  <a:pt x="3074670" y="457200"/>
                </a:cubicBezTo>
                <a:cubicBezTo>
                  <a:pt x="3227070" y="621030"/>
                  <a:pt x="3369945" y="882015"/>
                  <a:pt x="3463290" y="1108710"/>
                </a:cubicBezTo>
                <a:cubicBezTo>
                  <a:pt x="3556635" y="1335405"/>
                  <a:pt x="3629025" y="1584960"/>
                  <a:pt x="3634740" y="1817370"/>
                </a:cubicBezTo>
                <a:cubicBezTo>
                  <a:pt x="3640455" y="2049780"/>
                  <a:pt x="3552825" y="2331720"/>
                  <a:pt x="3497580" y="2503170"/>
                </a:cubicBezTo>
                <a:cubicBezTo>
                  <a:pt x="3442335" y="2674620"/>
                  <a:pt x="3417570" y="2724150"/>
                  <a:pt x="3303270" y="2846070"/>
                </a:cubicBezTo>
                <a:cubicBezTo>
                  <a:pt x="3188970" y="2967990"/>
                  <a:pt x="2983230" y="3137535"/>
                  <a:pt x="2811780" y="3234690"/>
                </a:cubicBezTo>
                <a:cubicBezTo>
                  <a:pt x="2640330" y="3331845"/>
                  <a:pt x="2476500" y="3371850"/>
                  <a:pt x="2274570" y="3429000"/>
                </a:cubicBezTo>
                <a:cubicBezTo>
                  <a:pt x="2072640" y="3486150"/>
                  <a:pt x="1813560" y="3537585"/>
                  <a:pt x="1600200" y="3577590"/>
                </a:cubicBezTo>
                <a:cubicBezTo>
                  <a:pt x="1386840" y="3617595"/>
                  <a:pt x="1194435" y="3623310"/>
                  <a:pt x="994410" y="3669030"/>
                </a:cubicBezTo>
                <a:cubicBezTo>
                  <a:pt x="794385" y="3714750"/>
                  <a:pt x="565785" y="3789045"/>
                  <a:pt x="400050" y="3851910"/>
                </a:cubicBezTo>
                <a:cubicBezTo>
                  <a:pt x="234315" y="3914775"/>
                  <a:pt x="0" y="4046220"/>
                  <a:pt x="0" y="4046220"/>
                </a:cubicBezTo>
                <a:lnTo>
                  <a:pt x="0" y="404622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335D9-1BD9-FA4C-B4CC-AB260DACE493}"/>
              </a:ext>
            </a:extLst>
          </p:cNvPr>
          <p:cNvSpPr txBox="1"/>
          <p:nvPr/>
        </p:nvSpPr>
        <p:spPr>
          <a:xfrm>
            <a:off x="4096727" y="5799554"/>
            <a:ext cx="3646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temperature goes up, Total energy (U) goes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E189D4-F534-49E3-B136-5AA2FCB47E5F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 smtClean="0"/>
                      <m:t>Week</m:t>
                    </m:r>
                    <m:r>
                      <m:rPr>
                        <m:nor/>
                      </m:rPr>
                      <a:rPr lang="en-US" sz="2400" b="1" dirty="0" smtClean="0"/>
                      <m:t> 4 –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E189D4-F534-49E3-B136-5AA2FCB47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blipFill>
                <a:blip r:embed="rId6"/>
                <a:stretch>
                  <a:fillRect l="-1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43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AA0B0C44-A5CA-324A-8972-597A90F41CDF}"/>
              </a:ext>
            </a:extLst>
          </p:cNvPr>
          <p:cNvSpPr/>
          <p:nvPr/>
        </p:nvSpPr>
        <p:spPr>
          <a:xfrm rot="17346277" flipH="1">
            <a:off x="6341137" y="3171859"/>
            <a:ext cx="1850188" cy="2114505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6BDFA2-1BD4-3E46-96D1-4B7798D14B53}"/>
                  </a:ext>
                </a:extLst>
              </p:cNvPr>
              <p:cNvSpPr txBox="1"/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6BDFA2-1BD4-3E46-96D1-4B7798D14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70DF44-4B84-0940-A98E-66C85F8907A5}"/>
                  </a:ext>
                </a:extLst>
              </p:cNvPr>
              <p:cNvSpPr txBox="1"/>
              <p:nvPr/>
            </p:nvSpPr>
            <p:spPr>
              <a:xfrm>
                <a:off x="5763592" y="5225096"/>
                <a:ext cx="5373046" cy="1278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sz="2000" dirty="0"/>
                  <a:t>Measure with the Joule experiment (”balloon popping” … we didn’t do this)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70DF44-4B84-0940-A98E-66C85F890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592" y="5225096"/>
                <a:ext cx="5373046" cy="1278427"/>
              </a:xfrm>
              <a:prstGeom prst="rect">
                <a:avLst/>
              </a:prstGeom>
              <a:blipFill>
                <a:blip r:embed="rId6"/>
                <a:stretch>
                  <a:fillRect b="-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31569F-2117-5D03-76AF-5EFFE4A54E53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4 –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31569F-2117-5D03-76AF-5EFFE4A54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1527184" cy="461665"/>
              </a:xfrm>
              <a:prstGeom prst="rect">
                <a:avLst/>
              </a:prstGeom>
              <a:blipFill>
                <a:blip r:embed="rId7"/>
                <a:stretch>
                  <a:fillRect l="-88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6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4497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D6788E-D07F-FD42-9440-3DEF471C9319}"/>
                  </a:ext>
                </a:extLst>
              </p:cNvPr>
              <p:cNvSpPr txBox="1"/>
              <p:nvPr/>
            </p:nvSpPr>
            <p:spPr>
              <a:xfrm>
                <a:off x="2278036" y="5101297"/>
                <a:ext cx="84433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How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related to what we’re seeing here?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What’s 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? (most pronounced at low volumes)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D6788E-D07F-FD42-9440-3DEF471C9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036" y="5101297"/>
                <a:ext cx="8443304" cy="830997"/>
              </a:xfrm>
              <a:prstGeom prst="rect">
                <a:avLst/>
              </a:prstGeom>
              <a:blipFill>
                <a:blip r:embed="rId4"/>
                <a:stretch>
                  <a:fillRect l="-1201" t="-5970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6312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4497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AA0B0C44-A5CA-324A-8972-597A90F41CDF}"/>
              </a:ext>
            </a:extLst>
          </p:cNvPr>
          <p:cNvSpPr/>
          <p:nvPr/>
        </p:nvSpPr>
        <p:spPr>
          <a:xfrm rot="17346277" flipH="1">
            <a:off x="6219967" y="3258122"/>
            <a:ext cx="1524765" cy="1400932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70DF44-4B84-0940-A98E-66C85F8907A5}"/>
                  </a:ext>
                </a:extLst>
              </p:cNvPr>
              <p:cNvSpPr txBox="1"/>
              <p:nvPr/>
            </p:nvSpPr>
            <p:spPr>
              <a:xfrm>
                <a:off x="8114502" y="4843251"/>
                <a:ext cx="3304068" cy="1899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70DF44-4B84-0940-A98E-66C85F890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502" y="4843251"/>
                <a:ext cx="3304068" cy="1899302"/>
              </a:xfrm>
              <a:prstGeom prst="rect">
                <a:avLst/>
              </a:prstGeom>
              <a:blipFill>
                <a:blip r:embed="rId4"/>
                <a:stretch>
                  <a:fillRect l="-2672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3D6788E-D07F-FD42-9440-3DEF471C9319}"/>
              </a:ext>
            </a:extLst>
          </p:cNvPr>
          <p:cNvSpPr txBox="1"/>
          <p:nvPr/>
        </p:nvSpPr>
        <p:spPr>
          <a:xfrm>
            <a:off x="3032416" y="5238457"/>
            <a:ext cx="4621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is the correct description of the slopes of these lines? </a:t>
            </a:r>
          </a:p>
        </p:txBody>
      </p:sp>
    </p:spTree>
    <p:extLst>
      <p:ext uri="{BB962C8B-B14F-4D97-AF65-F5344CB8AC3E}">
        <p14:creationId xmlns:p14="http://schemas.microsoft.com/office/powerpoint/2010/main" val="329597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6 - 1</a:t>
            </a:r>
            <a:r>
              <a:rPr lang="en-US" sz="2400" b="1" baseline="30000" dirty="0"/>
              <a:t>st</a:t>
            </a:r>
            <a:r>
              <a:rPr lang="en-US" sz="2400" b="1" dirty="0"/>
              <a:t> law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40EDAA-6A51-B744-8BB9-4DCA81A067C0}"/>
                  </a:ext>
                </a:extLst>
              </p:cNvPr>
              <p:cNvSpPr txBox="1"/>
              <p:nvPr/>
            </p:nvSpPr>
            <p:spPr>
              <a:xfrm>
                <a:off x="193782" y="664311"/>
                <a:ext cx="1043601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𝒅𝒘</m:t>
                      </m:r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This is the same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that we’ve been talking about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𝑑𝑞</m:t>
                    </m:r>
                    <m:r>
                      <a:rPr lang="en-US" sz="24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𝑑𝑤</m:t>
                    </m:r>
                  </m:oMath>
                </a14:m>
                <a:r>
                  <a:rPr lang="en-US" sz="2400" dirty="0"/>
                  <a:t> is positive, the energy of the system goes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up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𝑑𝑞</m:t>
                    </m:r>
                    <m:r>
                      <a:rPr lang="en-US" sz="24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𝑑𝑤</m:t>
                    </m:r>
                  </m:oMath>
                </a14:m>
                <a:r>
                  <a:rPr lang="en-US" sz="2400" dirty="0"/>
                  <a:t> is negative, the energy of the system goes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down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changes are large, we say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40EDAA-6A51-B744-8BB9-4DCA81A06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82" y="664311"/>
                <a:ext cx="10436019" cy="3416320"/>
              </a:xfrm>
              <a:prstGeom prst="rect">
                <a:avLst/>
              </a:prstGeom>
              <a:blipFill>
                <a:blip r:embed="rId2"/>
                <a:stretch>
                  <a:fillRect l="-851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F306525C-8EED-3048-A8D4-26D5413706AD}"/>
              </a:ext>
            </a:extLst>
          </p:cNvPr>
          <p:cNvGrpSpPr/>
          <p:nvPr/>
        </p:nvGrpSpPr>
        <p:grpSpPr>
          <a:xfrm>
            <a:off x="3781046" y="-499229"/>
            <a:ext cx="9226891" cy="3819047"/>
            <a:chOff x="-2927580" y="-2519032"/>
            <a:chExt cx="17025401" cy="727375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486C14D-B6BB-9A4F-B0B7-6503F76DA5AC}"/>
                </a:ext>
              </a:extLst>
            </p:cNvPr>
            <p:cNvGrpSpPr/>
            <p:nvPr/>
          </p:nvGrpSpPr>
          <p:grpSpPr>
            <a:xfrm>
              <a:off x="-2927580" y="-2519032"/>
              <a:ext cx="17025401" cy="7273753"/>
              <a:chOff x="-2927580" y="-2519032"/>
              <a:chExt cx="17025401" cy="727375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33AA5F8-39B5-5C4B-913F-A840D39ED361}"/>
                  </a:ext>
                </a:extLst>
              </p:cNvPr>
              <p:cNvGrpSpPr/>
              <p:nvPr/>
            </p:nvGrpSpPr>
            <p:grpSpPr>
              <a:xfrm>
                <a:off x="-2927580" y="-2519032"/>
                <a:ext cx="17025401" cy="7273754"/>
                <a:chOff x="-7264053" y="-1522649"/>
                <a:chExt cx="17025401" cy="7273754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08BA57AD-9DBE-3148-87D4-7C94C1381777}"/>
                    </a:ext>
                  </a:extLst>
                </p:cNvPr>
                <p:cNvGrpSpPr/>
                <p:nvPr/>
              </p:nvGrpSpPr>
              <p:grpSpPr>
                <a:xfrm>
                  <a:off x="2196621" y="1301259"/>
                  <a:ext cx="5095406" cy="4449846"/>
                  <a:chOff x="1321977" y="1539799"/>
                  <a:chExt cx="5095406" cy="444984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AC4C8024-B96F-1540-9561-7379F8584EBF}"/>
                      </a:ext>
                    </a:extLst>
                  </p:cNvPr>
                  <p:cNvGrpSpPr/>
                  <p:nvPr/>
                </p:nvGrpSpPr>
                <p:grpSpPr>
                  <a:xfrm>
                    <a:off x="1321977" y="1539799"/>
                    <a:ext cx="5095406" cy="4449846"/>
                    <a:chOff x="2177322" y="1859897"/>
                    <a:chExt cx="5095406" cy="4449846"/>
                  </a:xfrm>
                </p:grpSpPr>
                <p:sp>
                  <p:nvSpPr>
                    <p:cNvPr id="33" name="Frame 32">
                      <a:extLst>
                        <a:ext uri="{FF2B5EF4-FFF2-40B4-BE49-F238E27FC236}">
                          <a16:creationId xmlns:a16="http://schemas.microsoft.com/office/drawing/2014/main" id="{D68BD596-B277-A046-B32E-2CD122985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8564" y="2338466"/>
                      <a:ext cx="4407108" cy="3492708"/>
                    </a:xfrm>
                    <a:prstGeom prst="frame">
                      <a:avLst>
                        <a:gd name="adj1" fmla="val 1770"/>
                      </a:avLst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4" name="Frame 33">
                      <a:extLst>
                        <a:ext uri="{FF2B5EF4-FFF2-40B4-BE49-F238E27FC236}">
                          <a16:creationId xmlns:a16="http://schemas.microsoft.com/office/drawing/2014/main" id="{7B5EB19A-AB09-374D-AEBF-5C09226BE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5620" y="1859897"/>
                      <a:ext cx="4407108" cy="3492708"/>
                    </a:xfrm>
                    <a:prstGeom prst="frame">
                      <a:avLst>
                        <a:gd name="adj1" fmla="val 1770"/>
                      </a:avLst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35" name="Straight Connector 34">
                      <a:extLst>
                        <a:ext uri="{FF2B5EF4-FFF2-40B4-BE49-F238E27FC236}">
                          <a16:creationId xmlns:a16="http://schemas.microsoft.com/office/drawing/2014/main" id="{F8396F2E-66FA-C640-A8CE-C8D56AFD61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03554" y="1866835"/>
                      <a:ext cx="719528" cy="494675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>
                      <a:extLst>
                        <a:ext uri="{FF2B5EF4-FFF2-40B4-BE49-F238E27FC236}">
                          <a16:creationId xmlns:a16="http://schemas.microsoft.com/office/drawing/2014/main" id="{73971957-E19B-304A-98FF-173D0A14C60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35711" y="1917358"/>
                      <a:ext cx="719528" cy="494675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Connector 36">
                      <a:extLst>
                        <a:ext uri="{FF2B5EF4-FFF2-40B4-BE49-F238E27FC236}">
                          <a16:creationId xmlns:a16="http://schemas.microsoft.com/office/drawing/2014/main" id="{BB071D00-6653-3045-9669-0D129E7D690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52336" y="5317376"/>
                      <a:ext cx="719528" cy="494675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7B8F546F-4C4A-3A44-BC0F-C56043C291D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177322" y="5334001"/>
                      <a:ext cx="719528" cy="494675"/>
                    </a:xfrm>
                    <a:prstGeom prst="line">
                      <a:avLst/>
                    </a:prstGeom>
                    <a:ln w="63500">
                      <a:solidFill>
                        <a:schemeClr val="accent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Rectangle 38">
                          <a:extLst>
                            <a:ext uri="{FF2B5EF4-FFF2-40B4-BE49-F238E27FC236}">
                              <a16:creationId xmlns:a16="http://schemas.microsoft.com/office/drawing/2014/main" id="{E43DEF79-5739-FE4D-9F9C-39DEF0228D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48669" y="2521075"/>
                          <a:ext cx="2325269" cy="879287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i="1" dirty="0"/>
                        </a:p>
                      </p:txBody>
                    </p:sp>
                  </mc:Choice>
                  <mc:Fallback xmlns="">
                    <p:sp>
                      <p:nvSpPr>
                        <p:cNvPr id="39" name="Rectangle 38">
                          <a:extLst>
                            <a:ext uri="{FF2B5EF4-FFF2-40B4-BE49-F238E27FC236}">
                              <a16:creationId xmlns:a16="http://schemas.microsoft.com/office/drawing/2014/main" id="{E43DEF79-5739-FE4D-9F9C-39DEF0228D5C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948669" y="2521075"/>
                          <a:ext cx="2325269" cy="879287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b="-157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B016F11F-660D-4A41-BA22-17998D028F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3242" y="5848078"/>
                      <a:ext cx="335348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T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7CF41985-AEDE-214E-A4C3-F740446D4A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5877" y="4791001"/>
                      <a:ext cx="359394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V</a:t>
                      </a:r>
                    </a:p>
                  </p:txBody>
                </p:sp>
                <p:cxnSp>
                  <p:nvCxnSpPr>
                    <p:cNvPr id="42" name="Straight Connector 41">
                      <a:extLst>
                        <a:ext uri="{FF2B5EF4-FFF2-40B4-BE49-F238E27FC236}">
                          <a16:creationId xmlns:a16="http://schemas.microsoft.com/office/drawing/2014/main" id="{67C232A9-393A-AE41-B792-4C78D6D8CD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3554" y="5824238"/>
                      <a:ext cx="4314668" cy="0"/>
                    </a:xfrm>
                    <a:prstGeom prst="line">
                      <a:avLst/>
                    </a:prstGeom>
                    <a:ln w="63500"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DD96E945-3D92-4F47-BE77-512549DC3D0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361461" y="4222012"/>
                    <a:ext cx="662066" cy="408928"/>
                  </a:xfrm>
                  <a:prstGeom prst="line">
                    <a:avLst/>
                  </a:prstGeom>
                  <a:ln w="635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0A4C6BCC-8348-0D42-8D86-1FDF7D15D3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19057" y="3446291"/>
                    <a:ext cx="677055" cy="486637"/>
                  </a:xfrm>
                  <a:prstGeom prst="line">
                    <a:avLst/>
                  </a:prstGeom>
                  <a:ln w="635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Arc 27">
                  <a:extLst>
                    <a:ext uri="{FF2B5EF4-FFF2-40B4-BE49-F238E27FC236}">
                      <a16:creationId xmlns:a16="http://schemas.microsoft.com/office/drawing/2014/main" id="{EDB7A530-1C2B-7D45-8C03-502C393D94BC}"/>
                    </a:ext>
                  </a:extLst>
                </p:cNvPr>
                <p:cNvSpPr/>
                <p:nvPr/>
              </p:nvSpPr>
              <p:spPr>
                <a:xfrm>
                  <a:off x="-6548553" y="-1522649"/>
                  <a:ext cx="16309901" cy="5521942"/>
                </a:xfrm>
                <a:prstGeom prst="arc">
                  <a:avLst>
                    <a:gd name="adj1" fmla="val 1153804"/>
                    <a:gd name="adj2" fmla="val 3865988"/>
                  </a:avLst>
                </a:prstGeom>
                <a:ln w="635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Arc 28">
                  <a:extLst>
                    <a:ext uri="{FF2B5EF4-FFF2-40B4-BE49-F238E27FC236}">
                      <a16:creationId xmlns:a16="http://schemas.microsoft.com/office/drawing/2014/main" id="{277ECA4A-7553-6D41-AD93-5B9A4B802ABF}"/>
                    </a:ext>
                  </a:extLst>
                </p:cNvPr>
                <p:cNvSpPr/>
                <p:nvPr/>
              </p:nvSpPr>
              <p:spPr>
                <a:xfrm>
                  <a:off x="-7264053" y="-1075780"/>
                  <a:ext cx="16309901" cy="5521942"/>
                </a:xfrm>
                <a:prstGeom prst="arc">
                  <a:avLst>
                    <a:gd name="adj1" fmla="val 1153804"/>
                    <a:gd name="adj2" fmla="val 3865988"/>
                  </a:avLst>
                </a:prstGeom>
                <a:ln w="635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1DB1309-DD7F-0C48-BCF2-E4602063FD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26114" y="3749989"/>
                <a:ext cx="1177719" cy="411595"/>
              </a:xfrm>
              <a:prstGeom prst="line">
                <a:avLst/>
              </a:prstGeom>
              <a:ln w="635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F206830-A961-0546-8895-5BC08EE30055}"/>
                </a:ext>
              </a:extLst>
            </p:cNvPr>
            <p:cNvSpPr/>
            <p:nvPr/>
          </p:nvSpPr>
          <p:spPr>
            <a:xfrm>
              <a:off x="10424924" y="2350327"/>
              <a:ext cx="252993" cy="2443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DBABDE-2AC8-384F-A361-BED73A8DBC23}"/>
                </a:ext>
              </a:extLst>
            </p:cNvPr>
            <p:cNvSpPr/>
            <p:nvPr/>
          </p:nvSpPr>
          <p:spPr>
            <a:xfrm>
              <a:off x="9500198" y="2830276"/>
              <a:ext cx="252993" cy="2443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Frame 42">
            <a:extLst>
              <a:ext uri="{FF2B5EF4-FFF2-40B4-BE49-F238E27FC236}">
                <a16:creationId xmlns:a16="http://schemas.microsoft.com/office/drawing/2014/main" id="{2274508B-F9F5-7F4E-B021-74D6253448B1}"/>
              </a:ext>
            </a:extLst>
          </p:cNvPr>
          <p:cNvSpPr/>
          <p:nvPr/>
        </p:nvSpPr>
        <p:spPr>
          <a:xfrm>
            <a:off x="4226598" y="953040"/>
            <a:ext cx="2388426" cy="563357"/>
          </a:xfrm>
          <a:prstGeom prst="frame">
            <a:avLst>
              <a:gd name="adj1" fmla="val 7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9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3438989-E394-4942-82FD-477478DD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20129"/>
            <a:ext cx="6056480" cy="314407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89D030-1DBC-6F82-AA89-DA39A10D9806}"/>
              </a:ext>
            </a:extLst>
          </p:cNvPr>
          <p:cNvGrpSpPr/>
          <p:nvPr/>
        </p:nvGrpSpPr>
        <p:grpSpPr>
          <a:xfrm>
            <a:off x="175348" y="925018"/>
            <a:ext cx="4965064" cy="1395112"/>
            <a:chOff x="175348" y="1817645"/>
            <a:chExt cx="4965064" cy="13951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356847F-947E-854E-8A35-397154A4F8BA}"/>
                    </a:ext>
                  </a:extLst>
                </p:cNvPr>
                <p:cNvSpPr txBox="1"/>
                <p:nvPr/>
              </p:nvSpPr>
              <p:spPr>
                <a:xfrm>
                  <a:off x="175348" y="1817645"/>
                  <a:ext cx="4965064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The observed efficiency is defined as </a:t>
                  </a:r>
                  <a:endParaRPr lang="en-US" sz="2400" i="1" dirty="0">
                    <a:latin typeface="Cambria Math" panose="02040503050406030204" pitchFamily="18" charset="0"/>
                  </a:endParaRPr>
                </a:p>
                <a:p>
                  <a:endParaRPr lang="en-US" sz="24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𝒐𝒃𝒔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rgbClr val="7030A0"/>
                                </a:solidFill>
                              </a:rPr>
                              <m:t> </m:t>
                            </m:r>
                            <m:r>
                              <a:rPr lang="en-US" sz="2400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≡</m:t>
                            </m:r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𝒕𝒐𝒕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𝒉𝒐𝒕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356847F-947E-854E-8A35-397154A4F8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348" y="1817645"/>
                  <a:ext cx="4965064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1786" t="-3125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7C796B04-B47F-6C45-A860-7F95FF24F555}"/>
                </a:ext>
              </a:extLst>
            </p:cNvPr>
            <p:cNvSpPr/>
            <p:nvPr/>
          </p:nvSpPr>
          <p:spPr>
            <a:xfrm>
              <a:off x="522514" y="2409568"/>
              <a:ext cx="4288971" cy="80318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5384CA0-5260-BC16-401F-6FAFC348B051}"/>
              </a:ext>
            </a:extLst>
          </p:cNvPr>
          <p:cNvSpPr txBox="1"/>
          <p:nvPr/>
        </p:nvSpPr>
        <p:spPr>
          <a:xfrm>
            <a:off x="0" y="0"/>
            <a:ext cx="115271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6 - Thermal power generators (in Thermo, “heat engines”)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E55884-D53A-4E74-5053-427D7B1DB775}"/>
              </a:ext>
            </a:extLst>
          </p:cNvPr>
          <p:cNvGrpSpPr>
            <a:grpSpLocks noChangeAspect="1"/>
          </p:cNvGrpSpPr>
          <p:nvPr/>
        </p:nvGrpSpPr>
        <p:grpSpPr>
          <a:xfrm>
            <a:off x="127073" y="2448749"/>
            <a:ext cx="5372027" cy="4178243"/>
            <a:chOff x="5976976" y="1318994"/>
            <a:chExt cx="6120984" cy="47607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6934F0-B986-56FB-FEEF-ABD2C648C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6976" y="1318994"/>
              <a:ext cx="6120984" cy="47607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1E1A059-238F-1FED-D42E-94A86CD91324}"/>
                    </a:ext>
                  </a:extLst>
                </p:cNvPr>
                <p:cNvSpPr/>
                <p:nvPr/>
              </p:nvSpPr>
              <p:spPr>
                <a:xfrm>
                  <a:off x="7760162" y="2174658"/>
                  <a:ext cx="5481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D3A96C2-9ED2-8F40-8046-5E66D6B3F6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0162" y="2174658"/>
                  <a:ext cx="548163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5F88907-3A0A-6ABF-FE7A-6A0FF934DE7A}"/>
                    </a:ext>
                  </a:extLst>
                </p:cNvPr>
                <p:cNvSpPr/>
                <p:nvPr/>
              </p:nvSpPr>
              <p:spPr>
                <a:xfrm>
                  <a:off x="9279212" y="3808538"/>
                  <a:ext cx="11253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4AA3AFA-4A41-0A46-AD00-6F7B521A1B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9212" y="3808538"/>
                  <a:ext cx="1125373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D2F7325-04D8-C654-523E-A72C0644DDA4}"/>
                    </a:ext>
                  </a:extLst>
                </p:cNvPr>
                <p:cNvSpPr/>
                <p:nvPr/>
              </p:nvSpPr>
              <p:spPr>
                <a:xfrm>
                  <a:off x="9196388" y="4711065"/>
                  <a:ext cx="55528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ADDD587-EF5A-5C4E-8F10-372800BB1D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6388" y="4711065"/>
                  <a:ext cx="55528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F624260-4AB2-992F-A069-4C7AFA513B07}"/>
                    </a:ext>
                  </a:extLst>
                </p:cNvPr>
                <p:cNvSpPr/>
                <p:nvPr/>
              </p:nvSpPr>
              <p:spPr>
                <a:xfrm>
                  <a:off x="6634789" y="3261154"/>
                  <a:ext cx="11253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F04786C1-DF8D-924B-8C9C-382497A2E2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4789" y="3261154"/>
                  <a:ext cx="1125373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9173E3-27A8-E3EC-31D0-204E15259E87}"/>
              </a:ext>
            </a:extLst>
          </p:cNvPr>
          <p:cNvGrpSpPr/>
          <p:nvPr/>
        </p:nvGrpSpPr>
        <p:grpSpPr>
          <a:xfrm>
            <a:off x="6502963" y="4033510"/>
            <a:ext cx="4965064" cy="1392260"/>
            <a:chOff x="6502963" y="4033510"/>
            <a:chExt cx="4965064" cy="13922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F28D028-4CB6-E3CD-2C33-3A797F00A1CC}"/>
                    </a:ext>
                  </a:extLst>
                </p:cNvPr>
                <p:cNvSpPr txBox="1"/>
                <p:nvPr/>
              </p:nvSpPr>
              <p:spPr>
                <a:xfrm>
                  <a:off x="6502963" y="4033510"/>
                  <a:ext cx="4965064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The maximum possible efficiency is </a:t>
                  </a:r>
                  <a:endParaRPr lang="en-US" sz="2400" i="1" dirty="0">
                    <a:latin typeface="Cambria Math" panose="02040503050406030204" pitchFamily="18" charset="0"/>
                  </a:endParaRPr>
                </a:p>
                <a:p>
                  <a:endParaRPr lang="en-US" sz="24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𝒎𝒂𝒙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𝒉𝒐𝒕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F28D028-4CB6-E3CD-2C33-3A797F00A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2963" y="4033510"/>
                  <a:ext cx="4965064" cy="1200329"/>
                </a:xfrm>
                <a:prstGeom prst="rect">
                  <a:avLst/>
                </a:prstGeom>
                <a:blipFill>
                  <a:blip r:embed="rId9"/>
                  <a:stretch>
                    <a:fillRect l="-2046" t="-4167" b="-5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Frame 14">
              <a:extLst>
                <a:ext uri="{FF2B5EF4-FFF2-40B4-BE49-F238E27FC236}">
                  <a16:creationId xmlns:a16="http://schemas.microsoft.com/office/drawing/2014/main" id="{0A06C516-8DF6-D36A-2168-DB59254B34D3}"/>
                </a:ext>
              </a:extLst>
            </p:cNvPr>
            <p:cNvSpPr/>
            <p:nvPr/>
          </p:nvSpPr>
          <p:spPr>
            <a:xfrm>
              <a:off x="7508003" y="4622581"/>
              <a:ext cx="2942283" cy="80318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8898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2309</TotalTime>
  <Words>1008</Words>
  <Application>Microsoft Macintosh PowerPoint</Application>
  <PresentationFormat>Widescreen</PresentationFormat>
  <Paragraphs>207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169</cp:revision>
  <dcterms:created xsi:type="dcterms:W3CDTF">2021-11-02T21:07:57Z</dcterms:created>
  <dcterms:modified xsi:type="dcterms:W3CDTF">2024-12-10T21:45:43Z</dcterms:modified>
</cp:coreProperties>
</file>